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59" r:id="rId5"/>
    <p:sldId id="260" r:id="rId6"/>
    <p:sldId id="261" r:id="rId7"/>
    <p:sldId id="263" r:id="rId8"/>
    <p:sldId id="262"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55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BDA31B5-9916-4DCC-B39D-7420BA258E09}" type="datetimeFigureOut">
              <a:rPr lang="vi-VN" smtClean="0"/>
              <a:t>16/09/2017</a:t>
            </a:fld>
            <a:endParaRPr lang="vi-V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51844E4-0531-4039-A163-8DF04754EA3D}" type="slidenum">
              <a:rPr lang="vi-VN" smtClean="0"/>
              <a:t>‹#›</a:t>
            </a:fld>
            <a:endParaRPr lang="vi-VN"/>
          </a:p>
        </p:txBody>
      </p:sp>
    </p:spTree>
    <p:extLst>
      <p:ext uri="{BB962C8B-B14F-4D97-AF65-F5344CB8AC3E}">
        <p14:creationId xmlns:p14="http://schemas.microsoft.com/office/powerpoint/2010/main" val="8117689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dirty="0"/>
          </a:p>
        </p:txBody>
      </p:sp>
      <p:sp>
        <p:nvSpPr>
          <p:cNvPr id="4" name="Slide Number Placeholder 3"/>
          <p:cNvSpPr>
            <a:spLocks noGrp="1"/>
          </p:cNvSpPr>
          <p:nvPr>
            <p:ph type="sldNum" sz="quarter" idx="10"/>
          </p:nvPr>
        </p:nvSpPr>
        <p:spPr/>
        <p:txBody>
          <a:bodyPr/>
          <a:lstStyle/>
          <a:p>
            <a:fld id="{F51844E4-0531-4039-A163-8DF04754EA3D}" type="slidenum">
              <a:rPr lang="vi-VN" smtClean="0"/>
              <a:t>1</a:t>
            </a:fld>
            <a:endParaRPr lang="vi-VN"/>
          </a:p>
        </p:txBody>
      </p:sp>
    </p:spTree>
    <p:extLst>
      <p:ext uri="{BB962C8B-B14F-4D97-AF65-F5344CB8AC3E}">
        <p14:creationId xmlns:p14="http://schemas.microsoft.com/office/powerpoint/2010/main" val="14928508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vi-V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vi-VN"/>
          </a:p>
        </p:txBody>
      </p:sp>
      <p:sp>
        <p:nvSpPr>
          <p:cNvPr id="4" name="Date Placeholder 3"/>
          <p:cNvSpPr>
            <a:spLocks noGrp="1"/>
          </p:cNvSpPr>
          <p:nvPr>
            <p:ph type="dt" sz="half" idx="10"/>
          </p:nvPr>
        </p:nvSpPr>
        <p:spPr/>
        <p:txBody>
          <a:bodyPr/>
          <a:lstStyle/>
          <a:p>
            <a:fld id="{A62BB2CC-C493-4BA0-978B-25876396B2FE}" type="datetimeFigureOut">
              <a:rPr lang="vi-VN" smtClean="0"/>
              <a:t>16/09/2017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30753480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2BB2CC-C493-4BA0-978B-25876396B2FE}" type="datetimeFigureOut">
              <a:rPr lang="vi-VN" smtClean="0"/>
              <a:t>16/09/2017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665717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vi-V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2BB2CC-C493-4BA0-978B-25876396B2FE}" type="datetimeFigureOut">
              <a:rPr lang="vi-VN" smtClean="0"/>
              <a:t>16/09/2017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2892641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10"/>
          </p:nvPr>
        </p:nvSpPr>
        <p:spPr/>
        <p:txBody>
          <a:bodyPr/>
          <a:lstStyle/>
          <a:p>
            <a:fld id="{A62BB2CC-C493-4BA0-978B-25876396B2FE}" type="datetimeFigureOut">
              <a:rPr lang="vi-VN" smtClean="0"/>
              <a:t>16/09/2017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3367607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vi-V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2BB2CC-C493-4BA0-978B-25876396B2FE}" type="datetimeFigureOut">
              <a:rPr lang="vi-VN" smtClean="0"/>
              <a:t>16/09/2017</a:t>
            </a:fld>
            <a:endParaRPr lang="vi-VN"/>
          </a:p>
        </p:txBody>
      </p:sp>
      <p:sp>
        <p:nvSpPr>
          <p:cNvPr id="5" name="Footer Placeholder 4"/>
          <p:cNvSpPr>
            <a:spLocks noGrp="1"/>
          </p:cNvSpPr>
          <p:nvPr>
            <p:ph type="ftr" sz="quarter" idx="11"/>
          </p:nvPr>
        </p:nvSpPr>
        <p:spPr/>
        <p:txBody>
          <a:bodyPr/>
          <a:lstStyle/>
          <a:p>
            <a:endParaRPr lang="vi-VN"/>
          </a:p>
        </p:txBody>
      </p:sp>
      <p:sp>
        <p:nvSpPr>
          <p:cNvPr id="6" name="Slide Number Placeholder 5"/>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3130458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p:cNvSpPr>
            <a:spLocks noGrp="1"/>
          </p:cNvSpPr>
          <p:nvPr>
            <p:ph type="dt" sz="half" idx="10"/>
          </p:nvPr>
        </p:nvSpPr>
        <p:spPr/>
        <p:txBody>
          <a:bodyPr/>
          <a:lstStyle/>
          <a:p>
            <a:fld id="{A62BB2CC-C493-4BA0-978B-25876396B2FE}" type="datetimeFigureOut">
              <a:rPr lang="vi-VN" smtClean="0"/>
              <a:t>16/09/2017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18305320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vi-V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p:cNvSpPr>
            <a:spLocks noGrp="1"/>
          </p:cNvSpPr>
          <p:nvPr>
            <p:ph type="dt" sz="half" idx="10"/>
          </p:nvPr>
        </p:nvSpPr>
        <p:spPr/>
        <p:txBody>
          <a:bodyPr/>
          <a:lstStyle/>
          <a:p>
            <a:fld id="{A62BB2CC-C493-4BA0-978B-25876396B2FE}" type="datetimeFigureOut">
              <a:rPr lang="vi-VN" smtClean="0"/>
              <a:t>16/09/2017</a:t>
            </a:fld>
            <a:endParaRPr lang="vi-VN"/>
          </a:p>
        </p:txBody>
      </p:sp>
      <p:sp>
        <p:nvSpPr>
          <p:cNvPr id="8" name="Footer Placeholder 7"/>
          <p:cNvSpPr>
            <a:spLocks noGrp="1"/>
          </p:cNvSpPr>
          <p:nvPr>
            <p:ph type="ftr" sz="quarter" idx="11"/>
          </p:nvPr>
        </p:nvSpPr>
        <p:spPr/>
        <p:txBody>
          <a:bodyPr/>
          <a:lstStyle/>
          <a:p>
            <a:endParaRPr lang="vi-VN"/>
          </a:p>
        </p:txBody>
      </p:sp>
      <p:sp>
        <p:nvSpPr>
          <p:cNvPr id="9" name="Slide Number Placeholder 8"/>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419470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vi-VN"/>
          </a:p>
        </p:txBody>
      </p:sp>
      <p:sp>
        <p:nvSpPr>
          <p:cNvPr id="3" name="Date Placeholder 2"/>
          <p:cNvSpPr>
            <a:spLocks noGrp="1"/>
          </p:cNvSpPr>
          <p:nvPr>
            <p:ph type="dt" sz="half" idx="10"/>
          </p:nvPr>
        </p:nvSpPr>
        <p:spPr/>
        <p:txBody>
          <a:bodyPr/>
          <a:lstStyle/>
          <a:p>
            <a:fld id="{A62BB2CC-C493-4BA0-978B-25876396B2FE}" type="datetimeFigureOut">
              <a:rPr lang="vi-VN" smtClean="0"/>
              <a:t>16/09/2017</a:t>
            </a:fld>
            <a:endParaRPr lang="vi-VN"/>
          </a:p>
        </p:txBody>
      </p:sp>
      <p:sp>
        <p:nvSpPr>
          <p:cNvPr id="4" name="Footer Placeholder 3"/>
          <p:cNvSpPr>
            <a:spLocks noGrp="1"/>
          </p:cNvSpPr>
          <p:nvPr>
            <p:ph type="ftr" sz="quarter" idx="11"/>
          </p:nvPr>
        </p:nvSpPr>
        <p:spPr/>
        <p:txBody>
          <a:bodyPr/>
          <a:lstStyle/>
          <a:p>
            <a:endParaRPr lang="vi-VN"/>
          </a:p>
        </p:txBody>
      </p:sp>
      <p:sp>
        <p:nvSpPr>
          <p:cNvPr id="5" name="Slide Number Placeholder 4"/>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1765279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2BB2CC-C493-4BA0-978B-25876396B2FE}" type="datetimeFigureOut">
              <a:rPr lang="vi-VN" smtClean="0"/>
              <a:t>16/09/2017</a:t>
            </a:fld>
            <a:endParaRPr lang="vi-VN"/>
          </a:p>
        </p:txBody>
      </p:sp>
      <p:sp>
        <p:nvSpPr>
          <p:cNvPr id="3" name="Footer Placeholder 2"/>
          <p:cNvSpPr>
            <a:spLocks noGrp="1"/>
          </p:cNvSpPr>
          <p:nvPr>
            <p:ph type="ftr" sz="quarter" idx="11"/>
          </p:nvPr>
        </p:nvSpPr>
        <p:spPr/>
        <p:txBody>
          <a:bodyPr/>
          <a:lstStyle/>
          <a:p>
            <a:endParaRPr lang="vi-VN"/>
          </a:p>
        </p:txBody>
      </p:sp>
      <p:sp>
        <p:nvSpPr>
          <p:cNvPr id="4" name="Slide Number Placeholder 3"/>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3544070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vi-V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2BB2CC-C493-4BA0-978B-25876396B2FE}" type="datetimeFigureOut">
              <a:rPr lang="vi-VN" smtClean="0"/>
              <a:t>16/09/2017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3513459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vi-V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2BB2CC-C493-4BA0-978B-25876396B2FE}" type="datetimeFigureOut">
              <a:rPr lang="vi-VN" smtClean="0"/>
              <a:t>16/09/2017</a:t>
            </a:fld>
            <a:endParaRPr lang="vi-VN"/>
          </a:p>
        </p:txBody>
      </p:sp>
      <p:sp>
        <p:nvSpPr>
          <p:cNvPr id="6" name="Footer Placeholder 5"/>
          <p:cNvSpPr>
            <a:spLocks noGrp="1"/>
          </p:cNvSpPr>
          <p:nvPr>
            <p:ph type="ftr" sz="quarter" idx="11"/>
          </p:nvPr>
        </p:nvSpPr>
        <p:spPr/>
        <p:txBody>
          <a:bodyPr/>
          <a:lstStyle/>
          <a:p>
            <a:endParaRPr lang="vi-VN"/>
          </a:p>
        </p:txBody>
      </p:sp>
      <p:sp>
        <p:nvSpPr>
          <p:cNvPr id="7" name="Slide Number Placeholder 6"/>
          <p:cNvSpPr>
            <a:spLocks noGrp="1"/>
          </p:cNvSpPr>
          <p:nvPr>
            <p:ph type="sldNum" sz="quarter" idx="12"/>
          </p:nvPr>
        </p:nvSpPr>
        <p:spPr/>
        <p:txBody>
          <a:bodyPr/>
          <a:lstStyle/>
          <a:p>
            <a:fld id="{413FD9A8-0614-4168-95D1-4EF1E952D039}" type="slidenum">
              <a:rPr lang="vi-VN" smtClean="0"/>
              <a:t>‹#›</a:t>
            </a:fld>
            <a:endParaRPr lang="vi-VN"/>
          </a:p>
        </p:txBody>
      </p:sp>
    </p:spTree>
    <p:extLst>
      <p:ext uri="{BB962C8B-B14F-4D97-AF65-F5344CB8AC3E}">
        <p14:creationId xmlns:p14="http://schemas.microsoft.com/office/powerpoint/2010/main" val="42824182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2BB2CC-C493-4BA0-978B-25876396B2FE}" type="datetimeFigureOut">
              <a:rPr lang="vi-VN" smtClean="0"/>
              <a:t>16/09/2017</a:t>
            </a:fld>
            <a:endParaRPr lang="vi-V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3FD9A8-0614-4168-95D1-4EF1E952D039}" type="slidenum">
              <a:rPr lang="vi-VN" smtClean="0"/>
              <a:t>‹#›</a:t>
            </a:fld>
            <a:endParaRPr lang="vi-VN"/>
          </a:p>
        </p:txBody>
      </p:sp>
    </p:spTree>
    <p:extLst>
      <p:ext uri="{BB962C8B-B14F-4D97-AF65-F5344CB8AC3E}">
        <p14:creationId xmlns:p14="http://schemas.microsoft.com/office/powerpoint/2010/main" val="99220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image" Target="../media/image9.wmf"/><Relationship Id="rId1" Type="http://schemas.openxmlformats.org/officeDocument/2006/relationships/slideLayout" Target="../slideLayouts/slideLayout2.xml"/><Relationship Id="rId5" Type="http://schemas.openxmlformats.org/officeDocument/2006/relationships/image" Target="../media/image12.gif"/><Relationship Id="rId4" Type="http://schemas.openxmlformats.org/officeDocument/2006/relationships/image" Target="../media/image1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59856" y="2420888"/>
            <a:ext cx="6400800" cy="1752600"/>
          </a:xfrm>
        </p:spPr>
        <p:txBody>
          <a:bodyPr>
            <a:normAutofit/>
          </a:bodyPr>
          <a:lstStyle/>
          <a:p>
            <a:r>
              <a:rPr lang="en-US" sz="6000" dirty="0" err="1">
                <a:solidFill>
                  <a:srgbClr val="00B0F0"/>
                </a:solidFill>
              </a:rPr>
              <a:t>Môn</a:t>
            </a:r>
            <a:r>
              <a:rPr lang="en-US" sz="6000" dirty="0">
                <a:solidFill>
                  <a:srgbClr val="00B0F0"/>
                </a:solidFill>
              </a:rPr>
              <a:t> :</a:t>
            </a:r>
            <a:r>
              <a:rPr lang="en-US" sz="6000" dirty="0" err="1">
                <a:solidFill>
                  <a:srgbClr val="00B0F0"/>
                </a:solidFill>
              </a:rPr>
              <a:t>Khoa</a:t>
            </a:r>
            <a:r>
              <a:rPr lang="en-US" sz="6000" dirty="0">
                <a:solidFill>
                  <a:srgbClr val="00B0F0"/>
                </a:solidFill>
              </a:rPr>
              <a:t> </a:t>
            </a:r>
            <a:r>
              <a:rPr lang="en-US" sz="6000" dirty="0" err="1">
                <a:solidFill>
                  <a:srgbClr val="00B0F0"/>
                </a:solidFill>
              </a:rPr>
              <a:t>Học</a:t>
            </a:r>
            <a:endParaRPr lang="en-US" sz="6000" dirty="0">
              <a:solidFill>
                <a:srgbClr val="00B0F0"/>
              </a:solidFill>
            </a:endParaRPr>
          </a:p>
          <a:p>
            <a:endParaRPr lang="en-US" sz="6000" dirty="0">
              <a:solidFill>
                <a:srgbClr val="00B0F0"/>
              </a:solidFill>
            </a:endParaRPr>
          </a:p>
          <a:p>
            <a:endParaRPr lang="en-US" sz="6000" dirty="0">
              <a:solidFill>
                <a:srgbClr val="00B0F0"/>
              </a:solidFill>
            </a:endParaRPr>
          </a:p>
        </p:txBody>
      </p:sp>
      <p:pic>
        <p:nvPicPr>
          <p:cNvPr id="1026" name="Picture 2" descr="BARRE JP5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80528" y="3886"/>
            <a:ext cx="9029495" cy="1466851"/>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RRE JP5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5400000">
            <a:off x="-2941976" y="2845725"/>
            <a:ext cx="6557698" cy="146685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BARRE JP5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5338946" y="2845725"/>
            <a:ext cx="6557698" cy="1466851"/>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8" descr="Copy of tn_rastenia-0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2507" y="5656980"/>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 name="Picture 8" descr="Copy of tn_rastenia-011"/>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971444" y="5632144"/>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4">
            <a:extLst>
              <a:ext uri="{FF2B5EF4-FFF2-40B4-BE49-F238E27FC236}">
                <a16:creationId xmlns:a16="http://schemas.microsoft.com/office/drawing/2014/main" id="{2D7D46A1-B27C-4D63-A139-AA4075D59BDD}"/>
              </a:ext>
            </a:extLst>
          </p:cNvPr>
          <p:cNvSpPr>
            <a:spLocks noGrp="1"/>
          </p:cNvSpPr>
          <p:nvPr>
            <p:ph type="ctrTitle"/>
          </p:nvPr>
        </p:nvSpPr>
        <p:spPr>
          <a:xfrm>
            <a:off x="654756" y="2156178"/>
            <a:ext cx="7803444" cy="1444272"/>
          </a:xfrm>
        </p:spPr>
        <p:txBody>
          <a:bodyPr>
            <a:normAutofit fontScale="90000"/>
          </a:bodyPr>
          <a:lstStyle/>
          <a:p>
            <a:br>
              <a:rPr lang="en-US" dirty="0"/>
            </a:br>
            <a:br>
              <a:rPr lang="en-US" dirty="0"/>
            </a:br>
            <a:br>
              <a:rPr lang="en-US" dirty="0"/>
            </a:br>
            <a:br>
              <a:rPr lang="en-US" dirty="0"/>
            </a:br>
            <a:endParaRPr lang="en-US" dirty="0"/>
          </a:p>
        </p:txBody>
      </p:sp>
    </p:spTree>
    <p:extLst>
      <p:ext uri="{BB962C8B-B14F-4D97-AF65-F5344CB8AC3E}">
        <p14:creationId xmlns:p14="http://schemas.microsoft.com/office/powerpoint/2010/main" val="2513891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dirty="0"/>
          </a:p>
        </p:txBody>
      </p:sp>
      <p:pic>
        <p:nvPicPr>
          <p:cNvPr id="1026" name="Picture 2" descr="Kết quả hình ảnh cho hình nền powerpoint màu xanh"/>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a:spLocks noChangeArrowheads="1"/>
          </p:cNvSpPr>
          <p:nvPr/>
        </p:nvSpPr>
        <p:spPr bwMode="auto">
          <a:xfrm>
            <a:off x="228600" y="533400"/>
            <a:ext cx="9144000" cy="435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4000" b="1" dirty="0">
                <a:latin typeface="Times New Roman" pitchFamily="18" charset="0"/>
              </a:rPr>
              <a:t>-</a:t>
            </a:r>
            <a:r>
              <a:rPr lang="en-US" sz="4000" b="1" dirty="0" err="1">
                <a:latin typeface="Times New Roman" pitchFamily="18" charset="0"/>
              </a:rPr>
              <a:t>Hs</a:t>
            </a:r>
            <a:r>
              <a:rPr lang="en-US" sz="4000" b="1" dirty="0">
                <a:latin typeface="Times New Roman" pitchFamily="18" charset="0"/>
              </a:rPr>
              <a:t> </a:t>
            </a:r>
            <a:r>
              <a:rPr lang="en-US" sz="4000" b="1" dirty="0" err="1">
                <a:latin typeface="Times New Roman" pitchFamily="18" charset="0"/>
              </a:rPr>
              <a:t>dùng</a:t>
            </a:r>
            <a:r>
              <a:rPr lang="en-US" sz="4000" b="1" dirty="0">
                <a:latin typeface="Times New Roman" pitchFamily="18" charset="0"/>
              </a:rPr>
              <a:t> </a:t>
            </a:r>
            <a:r>
              <a:rPr lang="en-US" sz="4000" b="1" dirty="0" err="1">
                <a:latin typeface="Times New Roman" pitchFamily="18" charset="0"/>
              </a:rPr>
              <a:t>nhiệt</a:t>
            </a:r>
            <a:r>
              <a:rPr lang="en-US" sz="4000" b="1" dirty="0">
                <a:latin typeface="Times New Roman" pitchFamily="18" charset="0"/>
              </a:rPr>
              <a:t> </a:t>
            </a:r>
            <a:r>
              <a:rPr lang="en-US" sz="4000" b="1" dirty="0" err="1">
                <a:latin typeface="Times New Roman" pitchFamily="18" charset="0"/>
              </a:rPr>
              <a:t>kế</a:t>
            </a:r>
            <a:r>
              <a:rPr lang="en-US" sz="4000" b="1" dirty="0">
                <a:latin typeface="Times New Roman" pitchFamily="18" charset="0"/>
              </a:rPr>
              <a:t> </a:t>
            </a:r>
            <a:r>
              <a:rPr lang="en-US" sz="4000" b="1" dirty="0" err="1">
                <a:latin typeface="Times New Roman" pitchFamily="18" charset="0"/>
              </a:rPr>
              <a:t>làm</a:t>
            </a:r>
            <a:r>
              <a:rPr lang="en-US" sz="4000" b="1" dirty="0">
                <a:latin typeface="Times New Roman" pitchFamily="18" charset="0"/>
              </a:rPr>
              <a:t> </a:t>
            </a:r>
            <a:r>
              <a:rPr lang="en-US" sz="4000" b="1" dirty="0" err="1">
                <a:latin typeface="Times New Roman" pitchFamily="18" charset="0"/>
              </a:rPr>
              <a:t>thí</a:t>
            </a:r>
            <a:r>
              <a:rPr lang="en-US" sz="4000" b="1" dirty="0">
                <a:latin typeface="Times New Roman" pitchFamily="18" charset="0"/>
              </a:rPr>
              <a:t> </a:t>
            </a:r>
            <a:r>
              <a:rPr lang="en-US" sz="4000" b="1" dirty="0" err="1">
                <a:latin typeface="Times New Roman" pitchFamily="18" charset="0"/>
              </a:rPr>
              <a:t>nghiệm</a:t>
            </a:r>
            <a:r>
              <a:rPr lang="en-US" sz="4000" b="1" dirty="0">
                <a:latin typeface="Times New Roman" pitchFamily="18" charset="0"/>
              </a:rPr>
              <a:t>.</a:t>
            </a:r>
          </a:p>
          <a:p>
            <a:pPr algn="l">
              <a:spcBef>
                <a:spcPct val="50000"/>
              </a:spcBef>
            </a:pPr>
            <a:r>
              <a:rPr lang="en-US" sz="4000" b="1" dirty="0">
                <a:latin typeface="Times New Roman" pitchFamily="18" charset="0"/>
              </a:rPr>
              <a:t>-</a:t>
            </a:r>
            <a:r>
              <a:rPr lang="en-US" sz="4000" b="1" dirty="0" err="1">
                <a:latin typeface="Times New Roman" pitchFamily="18" charset="0"/>
              </a:rPr>
              <a:t>Nhận</a:t>
            </a:r>
            <a:r>
              <a:rPr lang="en-US" sz="4000" b="1" dirty="0">
                <a:latin typeface="Times New Roman" pitchFamily="18" charset="0"/>
              </a:rPr>
              <a:t> </a:t>
            </a:r>
            <a:r>
              <a:rPr lang="en-US" sz="4000" b="1" dirty="0" err="1">
                <a:latin typeface="Times New Roman" pitchFamily="18" charset="0"/>
              </a:rPr>
              <a:t>xét</a:t>
            </a:r>
            <a:r>
              <a:rPr lang="en-US" sz="4000" b="1" dirty="0">
                <a:latin typeface="Times New Roman" pitchFamily="18" charset="0"/>
              </a:rPr>
              <a:t> </a:t>
            </a:r>
            <a:r>
              <a:rPr lang="en-US" sz="4000" b="1" dirty="0" err="1">
                <a:latin typeface="Times New Roman" pitchFamily="18" charset="0"/>
              </a:rPr>
              <a:t>về</a:t>
            </a:r>
            <a:r>
              <a:rPr lang="en-US" sz="4000" b="1" dirty="0">
                <a:latin typeface="Times New Roman" pitchFamily="18" charset="0"/>
              </a:rPr>
              <a:t> </a:t>
            </a:r>
            <a:r>
              <a:rPr lang="en-US" sz="4000" b="1" dirty="0" err="1">
                <a:latin typeface="Times New Roman" pitchFamily="18" charset="0"/>
              </a:rPr>
              <a:t>mức</a:t>
            </a:r>
            <a:r>
              <a:rPr lang="en-US" sz="4000" b="1" dirty="0">
                <a:latin typeface="Times New Roman" pitchFamily="18" charset="0"/>
              </a:rPr>
              <a:t> </a:t>
            </a:r>
            <a:r>
              <a:rPr lang="en-US" sz="4000" b="1" dirty="0" err="1">
                <a:latin typeface="Times New Roman" pitchFamily="18" charset="0"/>
              </a:rPr>
              <a:t>chất</a:t>
            </a:r>
            <a:r>
              <a:rPr lang="en-US" sz="4000" b="1" dirty="0">
                <a:latin typeface="Times New Roman" pitchFamily="18" charset="0"/>
              </a:rPr>
              <a:t> </a:t>
            </a:r>
            <a:r>
              <a:rPr lang="en-US" sz="4000" b="1" dirty="0" err="1">
                <a:latin typeface="Times New Roman" pitchFamily="18" charset="0"/>
              </a:rPr>
              <a:t>lỏng</a:t>
            </a:r>
            <a:r>
              <a:rPr lang="en-US" sz="4000" b="1" dirty="0">
                <a:latin typeface="Times New Roman" pitchFamily="18" charset="0"/>
              </a:rPr>
              <a:t> </a:t>
            </a:r>
            <a:r>
              <a:rPr lang="en-US" sz="4000" b="1" dirty="0" err="1">
                <a:latin typeface="Times New Roman" pitchFamily="18" charset="0"/>
              </a:rPr>
              <a:t>trong</a:t>
            </a:r>
            <a:r>
              <a:rPr lang="en-US" sz="4000" b="1" dirty="0">
                <a:latin typeface="Times New Roman" pitchFamily="18" charset="0"/>
              </a:rPr>
              <a:t> </a:t>
            </a:r>
            <a:r>
              <a:rPr lang="en-US" sz="4000" b="1" dirty="0" err="1">
                <a:latin typeface="Times New Roman" pitchFamily="18" charset="0"/>
              </a:rPr>
              <a:t>ống</a:t>
            </a:r>
            <a:r>
              <a:rPr lang="en-US" sz="4000" b="1" dirty="0">
                <a:latin typeface="Times New Roman" pitchFamily="18" charset="0"/>
              </a:rPr>
              <a:t> </a:t>
            </a:r>
            <a:r>
              <a:rPr lang="en-US" sz="4000" b="1" dirty="0" err="1">
                <a:latin typeface="Times New Roman" pitchFamily="18" charset="0"/>
              </a:rPr>
              <a:t>nhiệt</a:t>
            </a:r>
            <a:r>
              <a:rPr lang="en-US" sz="4000" b="1" dirty="0">
                <a:latin typeface="Times New Roman" pitchFamily="18" charset="0"/>
              </a:rPr>
              <a:t> </a:t>
            </a:r>
            <a:r>
              <a:rPr lang="en-US" sz="4000" b="1" dirty="0" err="1">
                <a:latin typeface="Times New Roman" pitchFamily="18" charset="0"/>
              </a:rPr>
              <a:t>kế</a:t>
            </a:r>
            <a:r>
              <a:rPr lang="en-US" sz="4000" b="1" dirty="0">
                <a:latin typeface="Times New Roman" pitchFamily="18" charset="0"/>
              </a:rPr>
              <a:t> ?</a:t>
            </a:r>
          </a:p>
          <a:p>
            <a:pPr algn="l">
              <a:spcBef>
                <a:spcPct val="50000"/>
              </a:spcBef>
            </a:pPr>
            <a:r>
              <a:rPr lang="en-US" sz="4000" b="1" dirty="0">
                <a:latin typeface="Times New Roman" pitchFamily="18" charset="0"/>
              </a:rPr>
              <a:t>-</a:t>
            </a:r>
            <a:r>
              <a:rPr lang="en-US" sz="4000" b="1" dirty="0" err="1">
                <a:latin typeface="Times New Roman" pitchFamily="18" charset="0"/>
              </a:rPr>
              <a:t>Giải</a:t>
            </a:r>
            <a:r>
              <a:rPr lang="en-US" sz="4000" b="1" dirty="0">
                <a:latin typeface="Times New Roman" pitchFamily="18" charset="0"/>
              </a:rPr>
              <a:t> </a:t>
            </a:r>
            <a:r>
              <a:rPr lang="en-US" sz="4000" b="1" dirty="0" err="1">
                <a:latin typeface="Times New Roman" pitchFamily="18" charset="0"/>
              </a:rPr>
              <a:t>thích</a:t>
            </a:r>
            <a:r>
              <a:rPr lang="en-US" sz="4000" b="1" dirty="0">
                <a:latin typeface="Times New Roman" pitchFamily="18" charset="0"/>
              </a:rPr>
              <a:t> </a:t>
            </a:r>
            <a:r>
              <a:rPr lang="en-US" sz="4000" b="1" dirty="0" err="1">
                <a:latin typeface="Times New Roman" pitchFamily="18" charset="0"/>
              </a:rPr>
              <a:t>vì</a:t>
            </a:r>
            <a:r>
              <a:rPr lang="en-US" sz="4000" b="1" dirty="0">
                <a:latin typeface="Times New Roman" pitchFamily="18" charset="0"/>
              </a:rPr>
              <a:t> </a:t>
            </a:r>
            <a:r>
              <a:rPr lang="en-US" sz="4000" b="1" dirty="0" err="1">
                <a:latin typeface="Times New Roman" pitchFamily="18" charset="0"/>
              </a:rPr>
              <a:t>sao</a:t>
            </a:r>
            <a:r>
              <a:rPr lang="en-US" sz="4000" b="1" dirty="0">
                <a:latin typeface="Times New Roman" pitchFamily="18" charset="0"/>
              </a:rPr>
              <a:t> </a:t>
            </a:r>
            <a:r>
              <a:rPr lang="en-US" sz="4000" b="1" dirty="0" err="1">
                <a:latin typeface="Times New Roman" pitchFamily="18" charset="0"/>
              </a:rPr>
              <a:t>mức</a:t>
            </a:r>
            <a:r>
              <a:rPr lang="en-US" sz="4000" b="1" dirty="0">
                <a:latin typeface="Times New Roman" pitchFamily="18" charset="0"/>
              </a:rPr>
              <a:t> </a:t>
            </a:r>
            <a:r>
              <a:rPr lang="en-US" sz="4000" b="1" dirty="0" err="1">
                <a:latin typeface="Times New Roman" pitchFamily="18" charset="0"/>
              </a:rPr>
              <a:t>chất</a:t>
            </a:r>
            <a:r>
              <a:rPr lang="en-US" sz="4000" b="1" dirty="0">
                <a:latin typeface="Times New Roman" pitchFamily="18" charset="0"/>
              </a:rPr>
              <a:t> </a:t>
            </a:r>
            <a:r>
              <a:rPr lang="en-US" sz="4000" b="1" dirty="0" err="1">
                <a:latin typeface="Times New Roman" pitchFamily="18" charset="0"/>
              </a:rPr>
              <a:t>lỏng</a:t>
            </a:r>
            <a:r>
              <a:rPr lang="en-US" sz="4000" b="1" dirty="0">
                <a:latin typeface="Times New Roman" pitchFamily="18" charset="0"/>
              </a:rPr>
              <a:t> </a:t>
            </a:r>
            <a:r>
              <a:rPr lang="en-US" sz="4000" b="1" dirty="0" err="1">
                <a:latin typeface="Times New Roman" pitchFamily="18" charset="0"/>
              </a:rPr>
              <a:t>trong</a:t>
            </a:r>
            <a:r>
              <a:rPr lang="en-US" sz="4000" b="1" dirty="0">
                <a:latin typeface="Times New Roman" pitchFamily="18" charset="0"/>
              </a:rPr>
              <a:t> </a:t>
            </a:r>
            <a:r>
              <a:rPr lang="en-US" sz="4000" b="1" dirty="0" err="1">
                <a:latin typeface="Times New Roman" pitchFamily="18" charset="0"/>
              </a:rPr>
              <a:t>ống</a:t>
            </a:r>
            <a:r>
              <a:rPr lang="en-US" sz="4000" b="1" dirty="0">
                <a:latin typeface="Times New Roman" pitchFamily="18" charset="0"/>
              </a:rPr>
              <a:t> </a:t>
            </a:r>
            <a:r>
              <a:rPr lang="en-US" sz="4000" b="1" dirty="0" err="1">
                <a:latin typeface="Times New Roman" pitchFamily="18" charset="0"/>
              </a:rPr>
              <a:t>nhiệt</a:t>
            </a:r>
            <a:r>
              <a:rPr lang="en-US" sz="4000" b="1" dirty="0">
                <a:latin typeface="Times New Roman" pitchFamily="18" charset="0"/>
              </a:rPr>
              <a:t> </a:t>
            </a:r>
            <a:r>
              <a:rPr lang="en-US" sz="4000" b="1" dirty="0" err="1">
                <a:latin typeface="Times New Roman" pitchFamily="18" charset="0"/>
              </a:rPr>
              <a:t>kế</a:t>
            </a:r>
            <a:r>
              <a:rPr lang="en-US" sz="4000" b="1" dirty="0">
                <a:latin typeface="Times New Roman" pitchFamily="18" charset="0"/>
              </a:rPr>
              <a:t> </a:t>
            </a:r>
            <a:r>
              <a:rPr lang="en-US" sz="4000" b="1" dirty="0" err="1">
                <a:latin typeface="Times New Roman" pitchFamily="18" charset="0"/>
              </a:rPr>
              <a:t>lại</a:t>
            </a:r>
            <a:r>
              <a:rPr lang="en-US" sz="4000" b="1" dirty="0">
                <a:latin typeface="Times New Roman" pitchFamily="18" charset="0"/>
              </a:rPr>
              <a:t> </a:t>
            </a:r>
            <a:r>
              <a:rPr lang="en-US" sz="4000" b="1" dirty="0" err="1">
                <a:latin typeface="Times New Roman" pitchFamily="18" charset="0"/>
              </a:rPr>
              <a:t>thay</a:t>
            </a:r>
            <a:r>
              <a:rPr lang="en-US" sz="4000" b="1" dirty="0">
                <a:latin typeface="Times New Roman" pitchFamily="18" charset="0"/>
              </a:rPr>
              <a:t> </a:t>
            </a:r>
            <a:r>
              <a:rPr lang="en-US" sz="4000" b="1" dirty="0" err="1">
                <a:latin typeface="Times New Roman" pitchFamily="18" charset="0"/>
              </a:rPr>
              <a:t>đổi</a:t>
            </a:r>
            <a:r>
              <a:rPr lang="en-US" sz="4000" b="1" dirty="0">
                <a:latin typeface="Times New Roman" pitchFamily="18" charset="0"/>
              </a:rPr>
              <a:t> </a:t>
            </a:r>
            <a:r>
              <a:rPr lang="en-US" sz="4000" b="1" dirty="0" err="1">
                <a:latin typeface="Times New Roman" pitchFamily="18" charset="0"/>
              </a:rPr>
              <a:t>khi</a:t>
            </a:r>
            <a:r>
              <a:rPr lang="en-US" sz="4000" b="1" dirty="0">
                <a:latin typeface="Times New Roman" pitchFamily="18" charset="0"/>
              </a:rPr>
              <a:t> </a:t>
            </a:r>
            <a:r>
              <a:rPr lang="en-US" sz="4000" b="1" dirty="0" err="1">
                <a:latin typeface="Times New Roman" pitchFamily="18" charset="0"/>
              </a:rPr>
              <a:t>dùng</a:t>
            </a:r>
            <a:r>
              <a:rPr lang="en-US" sz="4000" b="1" dirty="0">
                <a:latin typeface="Times New Roman" pitchFamily="18" charset="0"/>
              </a:rPr>
              <a:t> </a:t>
            </a:r>
            <a:r>
              <a:rPr lang="en-US" sz="4000" b="1" dirty="0" err="1">
                <a:latin typeface="Times New Roman" pitchFamily="18" charset="0"/>
              </a:rPr>
              <a:t>nhiệt</a:t>
            </a:r>
            <a:r>
              <a:rPr lang="en-US" sz="4000" b="1" dirty="0">
                <a:latin typeface="Times New Roman" pitchFamily="18" charset="0"/>
              </a:rPr>
              <a:t> </a:t>
            </a:r>
            <a:r>
              <a:rPr lang="en-US" sz="4000" b="1" dirty="0" err="1">
                <a:latin typeface="Times New Roman" pitchFamily="18" charset="0"/>
              </a:rPr>
              <a:t>kế</a:t>
            </a:r>
            <a:r>
              <a:rPr lang="en-US" sz="4000" b="1" dirty="0">
                <a:latin typeface="Times New Roman" pitchFamily="18" charset="0"/>
              </a:rPr>
              <a:t> </a:t>
            </a:r>
            <a:r>
              <a:rPr lang="en-US" sz="4000" b="1" dirty="0" err="1">
                <a:latin typeface="Times New Roman" pitchFamily="18" charset="0"/>
              </a:rPr>
              <a:t>đo</a:t>
            </a:r>
            <a:r>
              <a:rPr lang="en-US" sz="4000" b="1" dirty="0">
                <a:latin typeface="Times New Roman" pitchFamily="18" charset="0"/>
              </a:rPr>
              <a:t> </a:t>
            </a:r>
            <a:r>
              <a:rPr lang="en-US" sz="4000" b="1" dirty="0" err="1">
                <a:latin typeface="Times New Roman" pitchFamily="18" charset="0"/>
              </a:rPr>
              <a:t>nhiệt</a:t>
            </a:r>
            <a:r>
              <a:rPr lang="en-US" sz="4000" b="1" dirty="0">
                <a:latin typeface="Times New Roman" pitchFamily="18" charset="0"/>
              </a:rPr>
              <a:t> </a:t>
            </a:r>
            <a:r>
              <a:rPr lang="en-US" sz="4000" b="1" dirty="0" err="1">
                <a:latin typeface="Times New Roman" pitchFamily="18" charset="0"/>
              </a:rPr>
              <a:t>độ</a:t>
            </a:r>
            <a:r>
              <a:rPr lang="en-US" sz="4000" b="1" dirty="0">
                <a:latin typeface="Times New Roman" pitchFamily="18" charset="0"/>
              </a:rPr>
              <a:t> </a:t>
            </a:r>
            <a:r>
              <a:rPr lang="en-US" sz="4000" b="1" dirty="0" err="1">
                <a:latin typeface="Times New Roman" pitchFamily="18" charset="0"/>
              </a:rPr>
              <a:t>khác</a:t>
            </a:r>
            <a:r>
              <a:rPr lang="en-US" sz="4000" b="1" dirty="0">
                <a:latin typeface="Times New Roman" pitchFamily="18" charset="0"/>
              </a:rPr>
              <a:t> </a:t>
            </a:r>
            <a:r>
              <a:rPr lang="en-US" sz="4000" b="1" dirty="0" err="1">
                <a:latin typeface="Times New Roman" pitchFamily="18" charset="0"/>
              </a:rPr>
              <a:t>nhau</a:t>
            </a:r>
            <a:r>
              <a:rPr lang="en-US" sz="4000" b="1" dirty="0">
                <a:latin typeface="Times New Roman" pitchFamily="18" charset="0"/>
              </a:rPr>
              <a:t>.</a:t>
            </a:r>
          </a:p>
        </p:txBody>
      </p:sp>
      <p:sp>
        <p:nvSpPr>
          <p:cNvPr id="7" name="Text Box 7"/>
          <p:cNvSpPr txBox="1">
            <a:spLocks noChangeArrowheads="1"/>
          </p:cNvSpPr>
          <p:nvPr/>
        </p:nvSpPr>
        <p:spPr bwMode="auto">
          <a:xfrm>
            <a:off x="533400" y="5105400"/>
            <a:ext cx="8229600" cy="1311275"/>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4000" b="1" dirty="0" err="1">
                <a:solidFill>
                  <a:srgbClr val="FF0000"/>
                </a:solidFill>
                <a:latin typeface="Times New Roman" pitchFamily="18" charset="0"/>
              </a:rPr>
              <a:t>Mức</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chất</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lỏng</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thay</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đổi</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vì</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đo</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các</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vật</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nóng</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lạnh</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khác</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nhau</a:t>
            </a:r>
            <a:r>
              <a:rPr lang="en-US" sz="4000" b="1" dirty="0">
                <a:solidFill>
                  <a:srgbClr val="FF0000"/>
                </a:solidFill>
                <a:latin typeface="Times New Roman" pitchFamily="18" charset="0"/>
              </a:rPr>
              <a:t>.</a:t>
            </a:r>
          </a:p>
        </p:txBody>
      </p:sp>
      <p:sp>
        <p:nvSpPr>
          <p:cNvPr id="10" name="Text Box 6"/>
          <p:cNvSpPr txBox="1">
            <a:spLocks noChangeArrowheads="1"/>
          </p:cNvSpPr>
          <p:nvPr/>
        </p:nvSpPr>
        <p:spPr bwMode="auto">
          <a:xfrm>
            <a:off x="2590800" y="2286000"/>
            <a:ext cx="5334000" cy="707886"/>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dirty="0" err="1">
                <a:solidFill>
                  <a:srgbClr val="FF0000"/>
                </a:solidFill>
                <a:latin typeface="Times New Roman" pitchFamily="18" charset="0"/>
              </a:rPr>
              <a:t>Mức</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chất</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lỏng</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thay</a:t>
            </a:r>
            <a:r>
              <a:rPr lang="en-US" sz="4000" b="1" dirty="0">
                <a:solidFill>
                  <a:srgbClr val="FF0000"/>
                </a:solidFill>
                <a:latin typeface="Times New Roman" pitchFamily="18" charset="0"/>
              </a:rPr>
              <a:t> </a:t>
            </a:r>
            <a:r>
              <a:rPr lang="en-US" sz="4000" b="1" dirty="0" err="1">
                <a:solidFill>
                  <a:srgbClr val="FF0000"/>
                </a:solidFill>
                <a:latin typeface="Times New Roman" pitchFamily="18" charset="0"/>
              </a:rPr>
              <a:t>đổi</a:t>
            </a:r>
            <a:endParaRPr lang="en-US" sz="4000" b="1" dirty="0">
              <a:solidFill>
                <a:srgbClr val="FF0000"/>
              </a:solidFill>
              <a:latin typeface="Times New Roman" pitchFamily="18" charset="0"/>
            </a:endParaRPr>
          </a:p>
        </p:txBody>
      </p:sp>
    </p:spTree>
    <p:extLst>
      <p:ext uri="{BB962C8B-B14F-4D97-AF65-F5344CB8AC3E}">
        <p14:creationId xmlns:p14="http://schemas.microsoft.com/office/powerpoint/2010/main" val="56966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500" fill="hold"/>
                                        <p:tgtEl>
                                          <p:spTgt spid="7"/>
                                        </p:tgtEl>
                                        <p:attrNameLst>
                                          <p:attrName>ppt_w</p:attrName>
                                        </p:attrNameLst>
                                      </p:cBhvr>
                                      <p:tavLst>
                                        <p:tav tm="0">
                                          <p:val>
                                            <p:fltVal val="0"/>
                                          </p:val>
                                        </p:tav>
                                        <p:tav tm="100000">
                                          <p:val>
                                            <p:strVal val="#ppt_w"/>
                                          </p:val>
                                        </p:tav>
                                      </p:tavLst>
                                    </p:anim>
                                    <p:anim calcmode="lin" valueType="num">
                                      <p:cBhvr>
                                        <p:cTn id="14" dur="500" fill="hold"/>
                                        <p:tgtEl>
                                          <p:spTgt spid="7"/>
                                        </p:tgtEl>
                                        <p:attrNameLst>
                                          <p:attrName>ppt_h</p:attrName>
                                        </p:attrNameLst>
                                      </p:cBhvr>
                                      <p:tavLst>
                                        <p:tav tm="0">
                                          <p:val>
                                            <p:fltVal val="0"/>
                                          </p:val>
                                        </p:tav>
                                        <p:tav tm="100000">
                                          <p:val>
                                            <p:strVal val="#ppt_h"/>
                                          </p:val>
                                        </p:tav>
                                      </p:tavLst>
                                    </p:anim>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ppt_w</p:attrName>
                                        </p:attrNameLst>
                                      </p:cBhvr>
                                      <p:tavLst>
                                        <p:tav tm="0">
                                          <p:val>
                                            <p:fltVal val="0"/>
                                          </p:val>
                                        </p:tav>
                                        <p:tav tm="100000">
                                          <p:val>
                                            <p:strVal val="#ppt_w"/>
                                          </p:val>
                                        </p:tav>
                                      </p:tavLst>
                                    </p:anim>
                                    <p:anim calcmode="lin" valueType="num">
                                      <p:cBhvr>
                                        <p:cTn id="21" dur="500" fill="hold"/>
                                        <p:tgtEl>
                                          <p:spTgt spid="10"/>
                                        </p:tgtEl>
                                        <p:attrNameLst>
                                          <p:attrName>ppt_h</p:attrName>
                                        </p:attrNameLst>
                                      </p:cBhvr>
                                      <p:tavLst>
                                        <p:tav tm="0">
                                          <p:val>
                                            <p:fltVal val="0"/>
                                          </p:val>
                                        </p:tav>
                                        <p:tav tm="100000">
                                          <p:val>
                                            <p:strVal val="#ppt_h"/>
                                          </p:val>
                                        </p:tav>
                                      </p:tavLst>
                                    </p:anim>
                                    <p:animEffect transition="in" filter="fade">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animBg="1"/>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0" y="0"/>
            <a:ext cx="9144000" cy="6858000"/>
          </a:xfrm>
        </p:spPr>
        <p:txBody>
          <a:bodyPr/>
          <a:lstStyle/>
          <a:p>
            <a:endParaRPr lang="vi-VN" dirty="0"/>
          </a:p>
        </p:txBody>
      </p:sp>
      <p:sp>
        <p:nvSpPr>
          <p:cNvPr id="6" name="AutoShape 2"/>
          <p:cNvSpPr>
            <a:spLocks noChangeArrowheads="1"/>
          </p:cNvSpPr>
          <p:nvPr/>
        </p:nvSpPr>
        <p:spPr bwMode="auto">
          <a:xfrm>
            <a:off x="0" y="0"/>
            <a:ext cx="9144000" cy="6858000"/>
          </a:xfrm>
          <a:prstGeom prst="horizontalScroll">
            <a:avLst>
              <a:gd name="adj" fmla="val 0"/>
            </a:avLst>
          </a:prstGeom>
          <a:gradFill rotWithShape="1">
            <a:gsLst>
              <a:gs pos="0">
                <a:srgbClr val="00FF00"/>
              </a:gs>
              <a:gs pos="50000">
                <a:srgbClr val="00FF00">
                  <a:gamma/>
                  <a:tint val="0"/>
                  <a:invGamma/>
                </a:srgbClr>
              </a:gs>
              <a:gs pos="100000">
                <a:srgbClr val="00FF00"/>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fr-LU"/>
          </a:p>
        </p:txBody>
      </p:sp>
      <p:sp>
        <p:nvSpPr>
          <p:cNvPr id="7" name="AutoShape 3"/>
          <p:cNvSpPr>
            <a:spLocks noChangeArrowheads="1"/>
          </p:cNvSpPr>
          <p:nvPr/>
        </p:nvSpPr>
        <p:spPr bwMode="auto">
          <a:xfrm>
            <a:off x="0" y="609600"/>
            <a:ext cx="9144000" cy="5638800"/>
          </a:xfrm>
          <a:prstGeom prst="wedgeEllipseCallout">
            <a:avLst>
              <a:gd name="adj1" fmla="val -40833"/>
              <a:gd name="adj2" fmla="val 5940"/>
            </a:avLst>
          </a:prstGeom>
          <a:gradFill rotWithShape="1">
            <a:gsLst>
              <a:gs pos="0">
                <a:srgbClr val="FFFF66"/>
              </a:gs>
              <a:gs pos="50000">
                <a:srgbClr val="FFFF66">
                  <a:gamma/>
                  <a:tint val="0"/>
                  <a:invGamma/>
                </a:srgbClr>
              </a:gs>
              <a:gs pos="100000">
                <a:srgbClr val="FFFF66"/>
              </a:gs>
            </a:gsLst>
            <a:lin ang="5400000" scaled="1"/>
          </a:gradFill>
          <a:ln w="9525">
            <a:solidFill>
              <a:srgbClr val="0000F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l"/>
            <a:r>
              <a:rPr lang="en-US" sz="4000" b="1">
                <a:latin typeface="Times New Roman" pitchFamily="18" charset="0"/>
              </a:rPr>
              <a:t>Chất lỏng thay đổi như thế nào khi nóng lên và lạnh đi? </a:t>
            </a:r>
          </a:p>
        </p:txBody>
      </p:sp>
      <p:sp>
        <p:nvSpPr>
          <p:cNvPr id="8" name="Text Box 6"/>
          <p:cNvSpPr txBox="1">
            <a:spLocks noChangeArrowheads="1"/>
          </p:cNvSpPr>
          <p:nvPr/>
        </p:nvSpPr>
        <p:spPr bwMode="auto">
          <a:xfrm>
            <a:off x="1447800" y="3276600"/>
            <a:ext cx="6096000" cy="1311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solidFill>
                  <a:srgbClr val="0000FF"/>
                </a:solidFill>
                <a:latin typeface="Times New Roman" pitchFamily="18" charset="0"/>
              </a:rPr>
              <a:t>Chất lỏng nở ra khi nóng lên và co lại khi lạnh đi.</a:t>
            </a:r>
          </a:p>
        </p:txBody>
      </p:sp>
    </p:spTree>
    <p:extLst>
      <p:ext uri="{BB962C8B-B14F-4D97-AF65-F5344CB8AC3E}">
        <p14:creationId xmlns:p14="http://schemas.microsoft.com/office/powerpoint/2010/main" val="140770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plus(in)">
                                      <p:cBhvr>
                                        <p:cTn id="12"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0" y="116632"/>
            <a:ext cx="9144000" cy="6741368"/>
          </a:xfrm>
        </p:spPr>
        <p:txBody>
          <a:bodyPr/>
          <a:lstStyle/>
          <a:p>
            <a:endParaRPr lang="vi-VN" dirty="0"/>
          </a:p>
        </p:txBody>
      </p:sp>
      <p:sp>
        <p:nvSpPr>
          <p:cNvPr id="4" name="AutoShape 4"/>
          <p:cNvSpPr>
            <a:spLocks noChangeArrowheads="1"/>
          </p:cNvSpPr>
          <p:nvPr/>
        </p:nvSpPr>
        <p:spPr bwMode="auto">
          <a:xfrm>
            <a:off x="381000" y="152400"/>
            <a:ext cx="8763000" cy="6248400"/>
          </a:xfrm>
          <a:prstGeom prst="cloudCallout">
            <a:avLst>
              <a:gd name="adj1" fmla="val -36014"/>
              <a:gd name="adj2" fmla="val 48806"/>
            </a:avLst>
          </a:prstGeom>
          <a:gradFill rotWithShape="1">
            <a:gsLst>
              <a:gs pos="0">
                <a:srgbClr val="FF33CC"/>
              </a:gs>
              <a:gs pos="50000">
                <a:srgbClr val="FF33CC">
                  <a:gamma/>
                  <a:tint val="0"/>
                  <a:invGamma/>
                </a:srgbClr>
              </a:gs>
              <a:gs pos="100000">
                <a:srgbClr val="FF33CC"/>
              </a:gs>
            </a:gsLst>
            <a:lin ang="5400000" scaled="1"/>
          </a:gradFill>
          <a:ln w="9525">
            <a:solidFill>
              <a:srgbClr val="FF00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sz="4000" b="1">
                <a:solidFill>
                  <a:srgbClr val="0000FF"/>
                </a:solidFill>
                <a:latin typeface="Times New Roman" pitchFamily="18" charset="0"/>
              </a:rPr>
              <a:t>Kết luận:</a:t>
            </a:r>
          </a:p>
          <a:p>
            <a:r>
              <a:rPr lang="en-US" sz="4000" b="1">
                <a:latin typeface="Times New Roman" pitchFamily="18" charset="0"/>
              </a:rPr>
              <a:t>Khi dùng nhiệt kế đo các vật nóng, lạnh khác nhau, chất lỏng trong ống sẽ nở ra hay co lại khác nhau nên mực chất lỏng trong ống nhiệt kế cũng khác nhau</a:t>
            </a:r>
            <a:r>
              <a:rPr lang="en-US" sz="4000">
                <a:latin typeface="Times New Roman" pitchFamily="18" charset="0"/>
              </a:rPr>
              <a:t>.</a:t>
            </a:r>
          </a:p>
        </p:txBody>
      </p:sp>
    </p:spTree>
    <p:extLst>
      <p:ext uri="{BB962C8B-B14F-4D97-AF65-F5344CB8AC3E}">
        <p14:creationId xmlns:p14="http://schemas.microsoft.com/office/powerpoint/2010/main" val="93399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4)">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0" y="116632"/>
            <a:ext cx="9144000" cy="6741368"/>
          </a:xfrm>
        </p:spPr>
        <p:txBody>
          <a:bodyPr/>
          <a:lstStyle/>
          <a:p>
            <a:endParaRPr lang="vi-VN" dirty="0"/>
          </a:p>
        </p:txBody>
      </p:sp>
      <p:sp>
        <p:nvSpPr>
          <p:cNvPr id="4" name="AutoShape 2"/>
          <p:cNvSpPr>
            <a:spLocks noChangeArrowheads="1"/>
          </p:cNvSpPr>
          <p:nvPr/>
        </p:nvSpPr>
        <p:spPr bwMode="auto">
          <a:xfrm>
            <a:off x="0" y="0"/>
            <a:ext cx="9144000" cy="6858000"/>
          </a:xfrm>
          <a:prstGeom prst="horizontalScroll">
            <a:avLst>
              <a:gd name="adj" fmla="val 0"/>
            </a:avLst>
          </a:prstGeom>
          <a:gradFill rotWithShape="1">
            <a:gsLst>
              <a:gs pos="0">
                <a:srgbClr val="00FF00"/>
              </a:gs>
              <a:gs pos="50000">
                <a:srgbClr val="00FF00">
                  <a:gamma/>
                  <a:tint val="0"/>
                  <a:invGamma/>
                </a:srgbClr>
              </a:gs>
              <a:gs pos="100000">
                <a:srgbClr val="00FF00"/>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l"/>
            <a:endParaRPr lang="fr-LU"/>
          </a:p>
        </p:txBody>
      </p:sp>
      <p:sp>
        <p:nvSpPr>
          <p:cNvPr id="6" name="Text Box 6"/>
          <p:cNvSpPr txBox="1">
            <a:spLocks noChangeArrowheads="1"/>
          </p:cNvSpPr>
          <p:nvPr/>
        </p:nvSpPr>
        <p:spPr bwMode="auto">
          <a:xfrm>
            <a:off x="228600" y="914400"/>
            <a:ext cx="8610600" cy="13112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4000" b="1">
                <a:latin typeface="Times New Roman" pitchFamily="18" charset="0"/>
              </a:rPr>
              <a:t>-Tại sao khi đun nước, không nên đổ đầy nước vào ấm ?</a:t>
            </a:r>
          </a:p>
        </p:txBody>
      </p:sp>
      <p:sp>
        <p:nvSpPr>
          <p:cNvPr id="7" name="Text Box 7"/>
          <p:cNvSpPr txBox="1">
            <a:spLocks noChangeArrowheads="1"/>
          </p:cNvSpPr>
          <p:nvPr/>
        </p:nvSpPr>
        <p:spPr bwMode="auto">
          <a:xfrm>
            <a:off x="304800" y="2819400"/>
            <a:ext cx="8610600" cy="2771775"/>
          </a:xfrm>
          <a:prstGeom prst="rect">
            <a:avLst/>
          </a:prstGeom>
          <a:solidFill>
            <a:srgbClr val="CC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US" sz="4400" b="1">
                <a:solidFill>
                  <a:srgbClr val="6600CC"/>
                </a:solidFill>
                <a:latin typeface="Times New Roman" pitchFamily="18" charset="0"/>
              </a:rPr>
              <a:t>-Khi đun nước, không nên đổ đầy nước vào ấm vì nước ở nhiệt độ cao thì nở ra sẽ tràn ra ngoài có thể gây tắt bếp, chập điện,…</a:t>
            </a:r>
          </a:p>
        </p:txBody>
      </p:sp>
    </p:spTree>
    <p:extLst>
      <p:ext uri="{BB962C8B-B14F-4D97-AF65-F5344CB8AC3E}">
        <p14:creationId xmlns:p14="http://schemas.microsoft.com/office/powerpoint/2010/main" val="1731413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diamond(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diamond(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4" name="AutoShape 4"/>
          <p:cNvSpPr>
            <a:spLocks noGrp="1" noChangeArrowheads="1"/>
          </p:cNvSpPr>
          <p:nvPr>
            <p:ph idx="1"/>
          </p:nvPr>
        </p:nvSpPr>
        <p:spPr bwMode="auto">
          <a:xfrm>
            <a:off x="0" y="0"/>
            <a:ext cx="9144000" cy="6858000"/>
          </a:xfrm>
          <a:prstGeom prst="doubleWave">
            <a:avLst>
              <a:gd name="adj1" fmla="val 10319"/>
              <a:gd name="adj2" fmla="val 1528"/>
            </a:avLst>
          </a:prstGeom>
          <a:gradFill rotWithShape="1">
            <a:gsLst>
              <a:gs pos="0">
                <a:srgbClr val="A3FBB4"/>
              </a:gs>
              <a:gs pos="50000">
                <a:srgbClr val="A3FBB4">
                  <a:gamma/>
                  <a:tint val="9412"/>
                  <a:invGamma/>
                </a:srgbClr>
              </a:gs>
              <a:gs pos="100000">
                <a:srgbClr val="A3FBB4"/>
              </a:gs>
            </a:gsLst>
            <a:lin ang="5400000" scaled="1"/>
          </a:gradFill>
          <a:ln w="9525">
            <a:solidFill>
              <a:srgbClr val="FF3399"/>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fr-LU" sz="4400" b="1">
                <a:solidFill>
                  <a:srgbClr val="0000FF"/>
                </a:solidFill>
                <a:latin typeface="Times New Roman" pitchFamily="18" charset="0"/>
              </a:rPr>
              <a:t>Ghi nhớ</a:t>
            </a:r>
          </a:p>
          <a:p>
            <a:r>
              <a:rPr lang="fr-LU" sz="4400" b="1">
                <a:latin typeface="Times New Roman" pitchFamily="18" charset="0"/>
              </a:rPr>
              <a:t>Nước và các chất lỏng khác nở ra </a:t>
            </a:r>
          </a:p>
          <a:p>
            <a:r>
              <a:rPr lang="fr-LU" sz="4400" b="1">
                <a:latin typeface="Times New Roman" pitchFamily="18" charset="0"/>
              </a:rPr>
              <a:t>khi nóng lên và co lại khi lạnh đi.</a:t>
            </a:r>
          </a:p>
        </p:txBody>
      </p:sp>
    </p:spTree>
    <p:extLst>
      <p:ext uri="{BB962C8B-B14F-4D97-AF65-F5344CB8AC3E}">
        <p14:creationId xmlns:p14="http://schemas.microsoft.com/office/powerpoint/2010/main" val="22852470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0" y="0"/>
            <a:ext cx="9144000" cy="6858000"/>
          </a:xfrm>
        </p:spPr>
        <p:txBody>
          <a:bodyPr/>
          <a:lstStyle/>
          <a:p>
            <a:endParaRPr lang="vi-VN" dirty="0"/>
          </a:p>
        </p:txBody>
      </p:sp>
      <p:pic>
        <p:nvPicPr>
          <p:cNvPr id="4" name="Picture 2" descr="CS0007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341312" y="341312"/>
            <a:ext cx="2732088" cy="204946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S0007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11913" y="0"/>
            <a:ext cx="2732087" cy="2049463"/>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CS0007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200000">
            <a:off x="6753225" y="4467226"/>
            <a:ext cx="2732087" cy="2049462"/>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CS00073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4808538"/>
            <a:ext cx="2732088" cy="2049462"/>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Magnolia-01-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2244023">
            <a:off x="152400" y="5867400"/>
            <a:ext cx="1371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Magnolia-01-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9261597">
            <a:off x="7772400" y="5791200"/>
            <a:ext cx="1371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8" descr="Magnolia-01-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13832742">
            <a:off x="7810500" y="342900"/>
            <a:ext cx="1371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9" descr="Magnolia-01-june"/>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rot="9058770">
            <a:off x="0" y="304800"/>
            <a:ext cx="13716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WordArt 10"/>
          <p:cNvSpPr>
            <a:spLocks noChangeArrowheads="1" noChangeShapeType="1" noTextEdit="1"/>
          </p:cNvSpPr>
          <p:nvPr/>
        </p:nvSpPr>
        <p:spPr bwMode="auto">
          <a:xfrm>
            <a:off x="304800" y="2667000"/>
            <a:ext cx="8839200" cy="12954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vi-VN" sz="3600" b="1" kern="10">
                <a:ln w="9525">
                  <a:solidFill>
                    <a:srgbClr val="0000FF"/>
                  </a:solidFill>
                  <a:round/>
                  <a:headEnd/>
                  <a:tailEnd/>
                </a:ln>
                <a:solidFill>
                  <a:srgbClr val="FF0000"/>
                </a:solidFill>
                <a:latin typeface="Times New Roman"/>
                <a:cs typeface="Times New Roman"/>
              </a:rPr>
              <a:t>KÍNH CHÚC QÚY THẦY CÔ GIÁO SỨC KHOẺ, HẠNH PHÚC, </a:t>
            </a:r>
          </a:p>
          <a:p>
            <a:r>
              <a:rPr lang="vi-VN" sz="3600" b="1" kern="10">
                <a:ln w="9525">
                  <a:solidFill>
                    <a:srgbClr val="0000FF"/>
                  </a:solidFill>
                  <a:round/>
                  <a:headEnd/>
                  <a:tailEnd/>
                </a:ln>
                <a:solidFill>
                  <a:srgbClr val="FF0000"/>
                </a:solidFill>
                <a:latin typeface="Times New Roman"/>
                <a:cs typeface="Times New Roman"/>
              </a:rPr>
              <a:t>CHÚC CÁC EM CHĂM NGOAN HỌC GIỎI ! </a:t>
            </a:r>
          </a:p>
        </p:txBody>
      </p:sp>
      <p:pic>
        <p:nvPicPr>
          <p:cNvPr id="13" name="Picture 11" descr="Pictur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762000" y="44196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2" descr="Pictur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781800" y="44196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3" descr="Pictur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1219200" y="4572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4" descr="Picture2"/>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6477000" y="457200"/>
            <a:ext cx="1524000" cy="1524000"/>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5"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44958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6"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7"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18"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19"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0"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9906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1"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2"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5867400" y="0"/>
            <a:ext cx="838200" cy="169862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3"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6629400" y="0"/>
            <a:ext cx="838200" cy="1905000"/>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4" descr="707582hlfkp8g45j"/>
          <p:cNvPicPr>
            <a:picLocks noChangeAspect="1" noChangeArrowheads="1" noCrop="1"/>
          </p:cNvPicPr>
          <p:nvPr/>
        </p:nvPicPr>
        <p:blipFill>
          <a:blip r:embed="rId5">
            <a:extLst>
              <a:ext uri="{28A0092B-C50C-407E-A947-70E740481C1C}">
                <a14:useLocalDpi xmlns:a14="http://schemas.microsoft.com/office/drawing/2010/main" val="0"/>
              </a:ext>
            </a:extLst>
          </a:blip>
          <a:srcRect/>
          <a:stretch>
            <a:fillRect/>
          </a:stretch>
        </p:blipFill>
        <p:spPr bwMode="auto">
          <a:xfrm>
            <a:off x="7848600" y="0"/>
            <a:ext cx="838200" cy="1905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3109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txBody>
          <a:bodyPr/>
          <a:lstStyle/>
          <a:p>
            <a:pPr algn="l"/>
            <a:r>
              <a:rPr lang="en-US" b="1" i="1" dirty="0" err="1">
                <a:solidFill>
                  <a:srgbClr val="FF0000"/>
                </a:solidFill>
                <a:effectLst>
                  <a:outerShdw blurRad="38100" dist="38100" dir="2700000" algn="tl">
                    <a:srgbClr val="000000">
                      <a:alpha val="43137"/>
                    </a:srgbClr>
                  </a:outerShdw>
                </a:effectLst>
              </a:rPr>
              <a:t>Kiểm</a:t>
            </a:r>
            <a:r>
              <a:rPr lang="en-US" b="1" i="1" dirty="0">
                <a:solidFill>
                  <a:srgbClr val="FF0000"/>
                </a:solidFill>
                <a:effectLst>
                  <a:outerShdw blurRad="38100" dist="38100" dir="2700000" algn="tl">
                    <a:srgbClr val="000000">
                      <a:alpha val="43137"/>
                    </a:srgbClr>
                  </a:outerShdw>
                </a:effectLst>
              </a:rPr>
              <a:t> </a:t>
            </a:r>
            <a:r>
              <a:rPr lang="en-US" b="1" i="1" dirty="0" err="1">
                <a:solidFill>
                  <a:srgbClr val="FF0000"/>
                </a:solidFill>
                <a:effectLst>
                  <a:outerShdw blurRad="38100" dist="38100" dir="2700000" algn="tl">
                    <a:srgbClr val="000000">
                      <a:alpha val="43137"/>
                    </a:srgbClr>
                  </a:outerShdw>
                </a:effectLst>
              </a:rPr>
              <a:t>Tra</a:t>
            </a:r>
            <a:r>
              <a:rPr lang="en-US" b="1" i="1" dirty="0">
                <a:solidFill>
                  <a:srgbClr val="FF0000"/>
                </a:solidFill>
                <a:effectLst>
                  <a:outerShdw blurRad="38100" dist="38100" dir="2700000" algn="tl">
                    <a:srgbClr val="000000">
                      <a:alpha val="43137"/>
                    </a:srgbClr>
                  </a:outerShdw>
                </a:effectLst>
              </a:rPr>
              <a:t> </a:t>
            </a:r>
            <a:r>
              <a:rPr lang="en-US" b="1" i="1" dirty="0" err="1">
                <a:solidFill>
                  <a:srgbClr val="FF0000"/>
                </a:solidFill>
                <a:effectLst>
                  <a:outerShdw blurRad="38100" dist="38100" dir="2700000" algn="tl">
                    <a:srgbClr val="000000">
                      <a:alpha val="43137"/>
                    </a:srgbClr>
                  </a:outerShdw>
                </a:effectLst>
              </a:rPr>
              <a:t>Bài</a:t>
            </a:r>
            <a:r>
              <a:rPr lang="en-US" b="1" i="1" dirty="0">
                <a:solidFill>
                  <a:srgbClr val="FF0000"/>
                </a:solidFill>
                <a:effectLst>
                  <a:outerShdw blurRad="38100" dist="38100" dir="2700000" algn="tl">
                    <a:srgbClr val="000000">
                      <a:alpha val="43137"/>
                    </a:srgbClr>
                  </a:outerShdw>
                </a:effectLst>
              </a:rPr>
              <a:t> </a:t>
            </a:r>
            <a:r>
              <a:rPr lang="en-US" b="1" i="1" dirty="0" err="1">
                <a:solidFill>
                  <a:srgbClr val="FF0000"/>
                </a:solidFill>
                <a:effectLst>
                  <a:outerShdw blurRad="38100" dist="38100" dir="2700000" algn="tl">
                    <a:srgbClr val="000000">
                      <a:alpha val="43137"/>
                    </a:srgbClr>
                  </a:outerShdw>
                </a:effectLst>
              </a:rPr>
              <a:t>Cũ</a:t>
            </a:r>
            <a:endParaRPr lang="vi-VN" b="1" i="1" dirty="0">
              <a:solidFill>
                <a:srgbClr val="FF0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0" y="1340768"/>
            <a:ext cx="9144000" cy="5517232"/>
          </a:xfrm>
        </p:spPr>
        <p:txBody>
          <a:bodyPr>
            <a:normAutofit/>
          </a:bodyPr>
          <a:lstStyle/>
          <a:p>
            <a:r>
              <a:rPr lang="en-US" sz="4800" b="1" i="1" dirty="0" err="1"/>
              <a:t>Nhiệt</a:t>
            </a:r>
            <a:r>
              <a:rPr lang="en-US" sz="4800" b="1" i="1" dirty="0"/>
              <a:t> </a:t>
            </a:r>
            <a:r>
              <a:rPr lang="en-US" sz="4800" b="1" i="1" dirty="0" err="1"/>
              <a:t>độ</a:t>
            </a:r>
            <a:r>
              <a:rPr lang="en-US" sz="4800" b="1" i="1" dirty="0"/>
              <a:t> </a:t>
            </a:r>
            <a:r>
              <a:rPr lang="en-US" sz="4800" b="1" i="1" dirty="0" err="1"/>
              <a:t>của</a:t>
            </a:r>
            <a:r>
              <a:rPr lang="en-US" sz="4800" b="1" i="1" dirty="0"/>
              <a:t> </a:t>
            </a:r>
            <a:r>
              <a:rPr lang="en-US" sz="4800" b="1" i="1" dirty="0" err="1"/>
              <a:t>hơi</a:t>
            </a:r>
            <a:r>
              <a:rPr lang="en-US" sz="4800" b="1" i="1" dirty="0"/>
              <a:t> </a:t>
            </a:r>
            <a:r>
              <a:rPr lang="en-US" sz="4800" b="1" i="1" dirty="0" err="1"/>
              <a:t>nước</a:t>
            </a:r>
            <a:r>
              <a:rPr lang="en-US" sz="4800" b="1" i="1" dirty="0"/>
              <a:t> </a:t>
            </a:r>
            <a:r>
              <a:rPr lang="en-US" sz="4800" b="1" i="1" dirty="0" err="1"/>
              <a:t>đang</a:t>
            </a:r>
            <a:r>
              <a:rPr lang="en-US" sz="4800" b="1" i="1" dirty="0"/>
              <a:t> </a:t>
            </a:r>
            <a:r>
              <a:rPr lang="en-US" sz="4800" b="1" i="1" dirty="0" err="1"/>
              <a:t>sôi</a:t>
            </a:r>
            <a:r>
              <a:rPr lang="en-US" sz="4800" b="1" i="1" dirty="0"/>
              <a:t> , </a:t>
            </a:r>
            <a:r>
              <a:rPr lang="en-US" sz="4800" b="1" i="1" dirty="0" err="1"/>
              <a:t>nước</a:t>
            </a:r>
            <a:r>
              <a:rPr lang="en-US" sz="4800" b="1" i="1" dirty="0"/>
              <a:t> </a:t>
            </a:r>
            <a:r>
              <a:rPr lang="en-US" sz="4800" b="1" i="1" dirty="0" err="1"/>
              <a:t>đá</a:t>
            </a:r>
            <a:r>
              <a:rPr lang="en-US" sz="4800" b="1" i="1" dirty="0"/>
              <a:t> tan </a:t>
            </a:r>
            <a:r>
              <a:rPr lang="en-US" sz="4800" b="1" i="1" dirty="0" err="1"/>
              <a:t>là</a:t>
            </a:r>
            <a:r>
              <a:rPr lang="en-US" sz="4800" b="1" i="1" dirty="0"/>
              <a:t> </a:t>
            </a:r>
            <a:r>
              <a:rPr lang="en-US" sz="4800" b="1" i="1" dirty="0" err="1"/>
              <a:t>bao</a:t>
            </a:r>
            <a:r>
              <a:rPr lang="en-US" sz="4800" b="1" i="1" dirty="0"/>
              <a:t> </a:t>
            </a:r>
            <a:r>
              <a:rPr lang="en-US" sz="4800" b="1" i="1" dirty="0" err="1"/>
              <a:t>nhiêu</a:t>
            </a:r>
            <a:r>
              <a:rPr lang="en-US" sz="4800" b="1" i="1" dirty="0"/>
              <a:t> </a:t>
            </a:r>
            <a:r>
              <a:rPr lang="en-US" sz="4800" b="1" i="1" dirty="0" err="1"/>
              <a:t>độ</a:t>
            </a:r>
            <a:r>
              <a:rPr lang="en-US" sz="4800" b="1" i="1" dirty="0"/>
              <a:t>?</a:t>
            </a:r>
            <a:endParaRPr lang="vi-VN" sz="3600" b="1" dirty="0"/>
          </a:p>
          <a:p>
            <a:r>
              <a:rPr lang="vi-VN" sz="4800" b="1" i="1" dirty="0"/>
              <a:t>Nhiệt độ của người khoẻ mạnh là bao nhiêu độ ?</a:t>
            </a:r>
            <a:endParaRPr lang="en-US" sz="4800" b="1" i="1" dirty="0"/>
          </a:p>
        </p:txBody>
      </p:sp>
    </p:spTree>
    <p:extLst>
      <p:ext uri="{BB962C8B-B14F-4D97-AF65-F5344CB8AC3E}">
        <p14:creationId xmlns:p14="http://schemas.microsoft.com/office/powerpoint/2010/main" val="3989297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circle(in)">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772816"/>
            <a:ext cx="9144000" cy="5085184"/>
          </a:xfrm>
        </p:spPr>
        <p:style>
          <a:lnRef idx="1">
            <a:schemeClr val="accent4"/>
          </a:lnRef>
          <a:fillRef idx="2">
            <a:schemeClr val="accent4"/>
          </a:fillRef>
          <a:effectRef idx="1">
            <a:schemeClr val="accent4"/>
          </a:effectRef>
          <a:fontRef idx="minor">
            <a:schemeClr val="dk1"/>
          </a:fontRef>
        </p:style>
        <p:txBody>
          <a:bodyPr/>
          <a:lstStyle/>
          <a:p>
            <a:r>
              <a:rPr lang="en-US" dirty="0"/>
              <a:t>                           </a:t>
            </a:r>
            <a:r>
              <a:rPr lang="en-US" sz="7200" u="sng" dirty="0" err="1"/>
              <a:t>Khoa</a:t>
            </a:r>
            <a:r>
              <a:rPr lang="en-US" sz="7200" u="sng" dirty="0"/>
              <a:t> </a:t>
            </a:r>
            <a:r>
              <a:rPr lang="en-US" sz="7200" u="sng" dirty="0" err="1"/>
              <a:t>Học</a:t>
            </a:r>
            <a:endParaRPr lang="en-US" sz="7200" u="sng" dirty="0"/>
          </a:p>
          <a:p>
            <a:r>
              <a:rPr lang="en-US" sz="4800" dirty="0"/>
              <a:t>  </a:t>
            </a:r>
            <a:r>
              <a:rPr lang="en-US" sz="5400" b="1" i="1" dirty="0" err="1"/>
              <a:t>Bài</a:t>
            </a:r>
            <a:r>
              <a:rPr lang="en-US" sz="5400" b="1" i="1" dirty="0"/>
              <a:t> :</a:t>
            </a:r>
            <a:r>
              <a:rPr lang="en-US" sz="5400" b="1" i="1" dirty="0" err="1"/>
              <a:t>Nóng</a:t>
            </a:r>
            <a:r>
              <a:rPr lang="en-US" sz="5400" b="1" i="1" dirty="0"/>
              <a:t> </a:t>
            </a:r>
            <a:r>
              <a:rPr lang="en-US" sz="5400" b="1" i="1" dirty="0" err="1"/>
              <a:t>Lạnh</a:t>
            </a:r>
            <a:r>
              <a:rPr lang="en-US" sz="5400" b="1" i="1" dirty="0"/>
              <a:t> </a:t>
            </a:r>
            <a:r>
              <a:rPr lang="en-US" sz="5400" b="1" i="1" dirty="0" err="1"/>
              <a:t>Và</a:t>
            </a:r>
            <a:r>
              <a:rPr lang="en-US" sz="5400" b="1" i="1" dirty="0"/>
              <a:t> </a:t>
            </a:r>
            <a:r>
              <a:rPr lang="en-US" sz="5400" b="1" i="1" dirty="0" err="1"/>
              <a:t>Nhiệt</a:t>
            </a:r>
            <a:r>
              <a:rPr lang="en-US" sz="5400" b="1" i="1" dirty="0"/>
              <a:t> </a:t>
            </a:r>
            <a:r>
              <a:rPr lang="en-US" sz="5400" b="1" i="1" dirty="0" err="1"/>
              <a:t>Độ</a:t>
            </a:r>
            <a:endParaRPr lang="vi-VN" sz="5400" b="1" i="1" dirty="0"/>
          </a:p>
        </p:txBody>
      </p:sp>
    </p:spTree>
    <p:extLst>
      <p:ext uri="{BB962C8B-B14F-4D97-AF65-F5344CB8AC3E}">
        <p14:creationId xmlns:p14="http://schemas.microsoft.com/office/powerpoint/2010/main" val="41734400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641" y="582256"/>
            <a:ext cx="9144000" cy="1417638"/>
          </a:xfrm>
        </p:spPr>
        <p:txBody>
          <a:bodyPr>
            <a:noAutofit/>
          </a:bodyPr>
          <a:lstStyle/>
          <a:p>
            <a:r>
              <a:rPr lang="en-US" sz="5400" b="1" dirty="0" err="1">
                <a:solidFill>
                  <a:srgbClr val="FF0000"/>
                </a:solidFill>
              </a:rPr>
              <a:t>Hoạt</a:t>
            </a:r>
            <a:r>
              <a:rPr lang="en-US" sz="5400" b="1" dirty="0">
                <a:solidFill>
                  <a:srgbClr val="FF0000"/>
                </a:solidFill>
              </a:rPr>
              <a:t> </a:t>
            </a:r>
            <a:r>
              <a:rPr lang="en-US" sz="5400" b="1" dirty="0" err="1">
                <a:solidFill>
                  <a:srgbClr val="FF0000"/>
                </a:solidFill>
              </a:rPr>
              <a:t>Động</a:t>
            </a:r>
            <a:r>
              <a:rPr lang="en-US" sz="5400" b="1" dirty="0">
                <a:solidFill>
                  <a:srgbClr val="FF0000"/>
                </a:solidFill>
              </a:rPr>
              <a:t> 1</a:t>
            </a:r>
            <a:br>
              <a:rPr lang="en-US" sz="5400" b="1" dirty="0">
                <a:solidFill>
                  <a:srgbClr val="FF0000"/>
                </a:solidFill>
              </a:rPr>
            </a:br>
            <a:r>
              <a:rPr lang="en-US" sz="5400" b="1" dirty="0" err="1">
                <a:solidFill>
                  <a:srgbClr val="FF0000"/>
                </a:solidFill>
              </a:rPr>
              <a:t>Tìm</a:t>
            </a:r>
            <a:r>
              <a:rPr lang="en-US" sz="5400" b="1" dirty="0">
                <a:solidFill>
                  <a:srgbClr val="FF0000"/>
                </a:solidFill>
              </a:rPr>
              <a:t> </a:t>
            </a:r>
            <a:r>
              <a:rPr lang="en-US" sz="5400" b="1" dirty="0" err="1">
                <a:solidFill>
                  <a:srgbClr val="FF0000"/>
                </a:solidFill>
              </a:rPr>
              <a:t>Hiểu</a:t>
            </a:r>
            <a:r>
              <a:rPr lang="en-US" sz="5400" b="1" dirty="0">
                <a:solidFill>
                  <a:srgbClr val="FF0000"/>
                </a:solidFill>
              </a:rPr>
              <a:t> </a:t>
            </a:r>
            <a:r>
              <a:rPr lang="en-US" sz="5400" b="1" dirty="0" err="1">
                <a:solidFill>
                  <a:srgbClr val="FF0000"/>
                </a:solidFill>
              </a:rPr>
              <a:t>Về</a:t>
            </a:r>
            <a:r>
              <a:rPr lang="en-US" sz="5400" b="1" dirty="0">
                <a:solidFill>
                  <a:srgbClr val="FF0000"/>
                </a:solidFill>
              </a:rPr>
              <a:t> </a:t>
            </a:r>
            <a:r>
              <a:rPr lang="en-US" sz="5400" b="1" dirty="0" err="1">
                <a:solidFill>
                  <a:srgbClr val="FF0000"/>
                </a:solidFill>
              </a:rPr>
              <a:t>Sự</a:t>
            </a:r>
            <a:r>
              <a:rPr lang="en-US" sz="5400" b="1" dirty="0">
                <a:solidFill>
                  <a:srgbClr val="FF0000"/>
                </a:solidFill>
              </a:rPr>
              <a:t> </a:t>
            </a:r>
            <a:r>
              <a:rPr lang="en-US" sz="5400" b="1" dirty="0" err="1">
                <a:solidFill>
                  <a:srgbClr val="FF0000"/>
                </a:solidFill>
              </a:rPr>
              <a:t>Truyền</a:t>
            </a:r>
            <a:r>
              <a:rPr lang="en-US" sz="5400" b="1" dirty="0">
                <a:solidFill>
                  <a:srgbClr val="FF0000"/>
                </a:solidFill>
              </a:rPr>
              <a:t> </a:t>
            </a:r>
            <a:r>
              <a:rPr lang="en-US" sz="5400" b="1" dirty="0" err="1">
                <a:solidFill>
                  <a:srgbClr val="FF0000"/>
                </a:solidFill>
              </a:rPr>
              <a:t>Nhiệt</a:t>
            </a:r>
            <a:endParaRPr lang="vi-VN" sz="5400" b="1" dirty="0">
              <a:solidFill>
                <a:srgbClr val="FF0000"/>
              </a:solidFill>
            </a:endParaRPr>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0" y="0"/>
            <a:ext cx="377985" cy="374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Picture 4" descr="12ff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1460763" y="-1497432"/>
            <a:ext cx="406524"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07021" y="222774"/>
            <a:ext cx="377985" cy="374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8" descr="12ff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6200000">
            <a:off x="7185484" y="-1434074"/>
            <a:ext cx="406524"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54002" y="175730"/>
            <a:ext cx="377985" cy="3749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377985" y="2132999"/>
            <a:ext cx="8329036" cy="646331"/>
          </a:xfrm>
          <a:prstGeom prst="rect">
            <a:avLst/>
          </a:prstGeom>
        </p:spPr>
        <p:txBody>
          <a:bodyPr wrap="square">
            <a:spAutoFit/>
          </a:bodyPr>
          <a:lstStyle/>
          <a:p>
            <a:pPr>
              <a:spcBef>
                <a:spcPct val="50000"/>
              </a:spcBef>
            </a:pPr>
            <a:r>
              <a:rPr lang="en-US" sz="3600" b="1" i="1" dirty="0" err="1">
                <a:solidFill>
                  <a:srgbClr val="FF0000"/>
                </a:solidFill>
                <a:effectLst>
                  <a:outerShdw blurRad="38100" dist="38100" dir="2700000" algn="tl">
                    <a:srgbClr val="000000">
                      <a:alpha val="43137"/>
                    </a:srgbClr>
                  </a:outerShdw>
                </a:effectLst>
              </a:rPr>
              <a:t>Thảo</a:t>
            </a:r>
            <a:r>
              <a:rPr lang="en-US" sz="3600" b="1" i="1" dirty="0">
                <a:solidFill>
                  <a:srgbClr val="FF0000"/>
                </a:solidFill>
                <a:effectLst>
                  <a:outerShdw blurRad="38100" dist="38100" dir="2700000" algn="tl">
                    <a:srgbClr val="000000">
                      <a:alpha val="43137"/>
                    </a:srgbClr>
                  </a:outerShdw>
                </a:effectLst>
              </a:rPr>
              <a:t> </a:t>
            </a:r>
            <a:r>
              <a:rPr lang="en-US" sz="3600" b="1" i="1" dirty="0" err="1">
                <a:solidFill>
                  <a:srgbClr val="FF0000"/>
                </a:solidFill>
                <a:effectLst>
                  <a:outerShdw blurRad="38100" dist="38100" dir="2700000" algn="tl">
                    <a:srgbClr val="000000">
                      <a:alpha val="43137"/>
                    </a:srgbClr>
                  </a:outerShdw>
                </a:effectLst>
              </a:rPr>
              <a:t>Luận</a:t>
            </a:r>
            <a:r>
              <a:rPr lang="en-US" sz="3600" b="1" i="1" dirty="0">
                <a:solidFill>
                  <a:srgbClr val="FF0000"/>
                </a:solidFill>
                <a:effectLst>
                  <a:outerShdw blurRad="38100" dist="38100" dir="2700000" algn="tl">
                    <a:srgbClr val="000000">
                      <a:alpha val="43137"/>
                    </a:srgbClr>
                  </a:outerShdw>
                </a:effectLst>
              </a:rPr>
              <a:t> </a:t>
            </a:r>
            <a:r>
              <a:rPr lang="en-US" sz="3600" b="1" i="1" dirty="0" err="1">
                <a:solidFill>
                  <a:srgbClr val="FF0000"/>
                </a:solidFill>
                <a:effectLst>
                  <a:outerShdw blurRad="38100" dist="38100" dir="2700000" algn="tl">
                    <a:srgbClr val="000000">
                      <a:alpha val="43137"/>
                    </a:srgbClr>
                  </a:outerShdw>
                </a:effectLst>
              </a:rPr>
              <a:t>Nhóm</a:t>
            </a:r>
            <a:r>
              <a:rPr lang="en-US" sz="3600" b="1" i="1" dirty="0">
                <a:solidFill>
                  <a:srgbClr val="FF0000"/>
                </a:solidFill>
                <a:effectLst>
                  <a:outerShdw blurRad="38100" dist="38100" dir="2700000" algn="tl">
                    <a:srgbClr val="000000">
                      <a:alpha val="43137"/>
                    </a:srgbClr>
                  </a:outerShdw>
                </a:effectLst>
              </a:rPr>
              <a:t> 2</a:t>
            </a:r>
          </a:p>
        </p:txBody>
      </p:sp>
      <p:pic>
        <p:nvPicPr>
          <p:cNvPr id="14" name="Picture 14" descr="scan033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12346" y="2097456"/>
            <a:ext cx="3352800" cy="4760544"/>
          </a:xfrm>
          <a:prstGeom prst="rect">
            <a:avLst/>
          </a:prstGeom>
          <a:blipFill dpi="0" rotWithShape="1">
            <a:blip r:embed="rId5"/>
            <a:srcRect/>
            <a:tile tx="0" ty="0" sx="100000" sy="100000" flip="none" algn="tl"/>
          </a:blipFill>
        </p:spPr>
      </p:pic>
      <p:sp>
        <p:nvSpPr>
          <p:cNvPr id="3" name="Rectangle 2"/>
          <p:cNvSpPr/>
          <p:nvPr/>
        </p:nvSpPr>
        <p:spPr>
          <a:xfrm>
            <a:off x="0" y="2779330"/>
            <a:ext cx="6025271" cy="407867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vi-VN"/>
          </a:p>
        </p:txBody>
      </p:sp>
      <p:sp>
        <p:nvSpPr>
          <p:cNvPr id="7" name="Rectangle 6"/>
          <p:cNvSpPr/>
          <p:nvPr/>
        </p:nvSpPr>
        <p:spPr>
          <a:xfrm>
            <a:off x="0" y="2924944"/>
            <a:ext cx="6103733" cy="3293209"/>
          </a:xfrm>
          <a:prstGeom prst="rect">
            <a:avLst/>
          </a:prstGeom>
        </p:spPr>
        <p:txBody>
          <a:bodyPr wrap="square">
            <a:spAutoFit/>
          </a:bodyPr>
          <a:lstStyle/>
          <a:p>
            <a:pPr>
              <a:spcBef>
                <a:spcPct val="50000"/>
              </a:spcBef>
            </a:pPr>
            <a:r>
              <a:rPr lang="en-US" sz="3200" b="1" dirty="0">
                <a:latin typeface="Times New Roman" pitchFamily="18" charset="0"/>
              </a:rPr>
              <a:t>-</a:t>
            </a:r>
            <a:r>
              <a:rPr lang="en-US" sz="3200" b="1" dirty="0" err="1">
                <a:latin typeface="Times New Roman" pitchFamily="18" charset="0"/>
              </a:rPr>
              <a:t>Đặt</a:t>
            </a:r>
            <a:r>
              <a:rPr lang="en-US" sz="3200" b="1" dirty="0">
                <a:latin typeface="Times New Roman" pitchFamily="18" charset="0"/>
              </a:rPr>
              <a:t> </a:t>
            </a:r>
            <a:r>
              <a:rPr lang="en-US" sz="3200" b="1" dirty="0" err="1">
                <a:latin typeface="Times New Roman" pitchFamily="18" charset="0"/>
              </a:rPr>
              <a:t>một</a:t>
            </a:r>
            <a:r>
              <a:rPr lang="en-US" sz="3200" b="1" dirty="0">
                <a:latin typeface="Times New Roman" pitchFamily="18" charset="0"/>
              </a:rPr>
              <a:t> </a:t>
            </a:r>
            <a:r>
              <a:rPr lang="en-US" sz="3200" b="1" dirty="0" err="1">
                <a:latin typeface="Times New Roman" pitchFamily="18" charset="0"/>
              </a:rPr>
              <a:t>cốc</a:t>
            </a:r>
            <a:r>
              <a:rPr lang="en-US" sz="3200" b="1" dirty="0">
                <a:latin typeface="Times New Roman" pitchFamily="18" charset="0"/>
              </a:rPr>
              <a:t> </a:t>
            </a:r>
            <a:r>
              <a:rPr lang="en-US" sz="3200" b="1" dirty="0" err="1">
                <a:latin typeface="Times New Roman" pitchFamily="18" charset="0"/>
              </a:rPr>
              <a:t>nước</a:t>
            </a:r>
            <a:r>
              <a:rPr lang="en-US" sz="3200" b="1" dirty="0">
                <a:latin typeface="Times New Roman" pitchFamily="18" charset="0"/>
              </a:rPr>
              <a:t> </a:t>
            </a:r>
            <a:r>
              <a:rPr lang="en-US" sz="3200" b="1" dirty="0" err="1">
                <a:latin typeface="Times New Roman" pitchFamily="18" charset="0"/>
              </a:rPr>
              <a:t>nóng</a:t>
            </a:r>
            <a:r>
              <a:rPr lang="en-US" sz="3200" b="1" dirty="0">
                <a:latin typeface="Times New Roman" pitchFamily="18" charset="0"/>
              </a:rPr>
              <a:t> </a:t>
            </a:r>
            <a:r>
              <a:rPr lang="en-US" sz="3200" b="1" dirty="0" err="1">
                <a:latin typeface="Times New Roman" pitchFamily="18" charset="0"/>
              </a:rPr>
              <a:t>vào</a:t>
            </a:r>
            <a:r>
              <a:rPr lang="en-US" sz="3200" b="1" dirty="0">
                <a:latin typeface="Times New Roman" pitchFamily="18" charset="0"/>
              </a:rPr>
              <a:t> </a:t>
            </a:r>
            <a:r>
              <a:rPr lang="en-US" sz="3200" b="1" dirty="0" err="1">
                <a:latin typeface="Times New Roman" pitchFamily="18" charset="0"/>
              </a:rPr>
              <a:t>trong</a:t>
            </a:r>
            <a:r>
              <a:rPr lang="en-US" sz="3200" b="1" dirty="0">
                <a:latin typeface="Times New Roman" pitchFamily="18" charset="0"/>
              </a:rPr>
              <a:t> </a:t>
            </a:r>
            <a:r>
              <a:rPr lang="en-US" sz="3200" b="1" dirty="0" err="1">
                <a:latin typeface="Times New Roman" pitchFamily="18" charset="0"/>
              </a:rPr>
              <a:t>một</a:t>
            </a:r>
            <a:r>
              <a:rPr lang="en-US" sz="3200" b="1" dirty="0">
                <a:latin typeface="Times New Roman" pitchFamily="18" charset="0"/>
              </a:rPr>
              <a:t> </a:t>
            </a:r>
            <a:r>
              <a:rPr lang="en-US" sz="3200" b="1" dirty="0" err="1">
                <a:latin typeface="Times New Roman" pitchFamily="18" charset="0"/>
              </a:rPr>
              <a:t>chậu</a:t>
            </a:r>
            <a:r>
              <a:rPr lang="en-US" sz="3200" b="1" dirty="0">
                <a:latin typeface="Times New Roman" pitchFamily="18" charset="0"/>
              </a:rPr>
              <a:t> </a:t>
            </a:r>
            <a:r>
              <a:rPr lang="en-US" sz="3200" b="1" dirty="0" err="1">
                <a:latin typeface="Times New Roman" pitchFamily="18" charset="0"/>
              </a:rPr>
              <a:t>nước</a:t>
            </a:r>
            <a:r>
              <a:rPr lang="en-US" sz="3200" b="1" dirty="0">
                <a:latin typeface="Times New Roman" pitchFamily="18" charset="0"/>
              </a:rPr>
              <a:t>.</a:t>
            </a:r>
          </a:p>
          <a:p>
            <a:pPr>
              <a:spcBef>
                <a:spcPct val="50000"/>
              </a:spcBef>
            </a:pPr>
            <a:r>
              <a:rPr lang="en-US" sz="3200" b="1" dirty="0">
                <a:latin typeface="Times New Roman" pitchFamily="18" charset="0"/>
              </a:rPr>
              <a:t>-</a:t>
            </a:r>
            <a:r>
              <a:rPr lang="en-US" sz="3200" b="1" dirty="0" err="1">
                <a:latin typeface="Times New Roman" pitchFamily="18" charset="0"/>
              </a:rPr>
              <a:t>Hãy</a:t>
            </a:r>
            <a:r>
              <a:rPr lang="en-US" sz="3200" b="1" dirty="0">
                <a:latin typeface="Times New Roman" pitchFamily="18" charset="0"/>
              </a:rPr>
              <a:t> </a:t>
            </a:r>
            <a:r>
              <a:rPr lang="en-US" sz="3200" b="1" dirty="0" err="1">
                <a:latin typeface="Times New Roman" pitchFamily="18" charset="0"/>
              </a:rPr>
              <a:t>dự</a:t>
            </a:r>
            <a:r>
              <a:rPr lang="en-US" sz="3200" b="1" dirty="0">
                <a:latin typeface="Times New Roman" pitchFamily="18" charset="0"/>
              </a:rPr>
              <a:t> </a:t>
            </a:r>
            <a:r>
              <a:rPr lang="en-US" sz="3200" b="1" dirty="0" err="1">
                <a:latin typeface="Times New Roman" pitchFamily="18" charset="0"/>
              </a:rPr>
              <a:t>đoán</a:t>
            </a:r>
            <a:r>
              <a:rPr lang="en-US" sz="3200" b="1" dirty="0">
                <a:latin typeface="Times New Roman" pitchFamily="18" charset="0"/>
              </a:rPr>
              <a:t> </a:t>
            </a:r>
            <a:r>
              <a:rPr lang="en-US" sz="3200" b="1" dirty="0" err="1">
                <a:latin typeface="Times New Roman" pitchFamily="18" charset="0"/>
              </a:rPr>
              <a:t>xem</a:t>
            </a:r>
            <a:r>
              <a:rPr lang="en-US" sz="3200" b="1" dirty="0">
                <a:latin typeface="Times New Roman" pitchFamily="18" charset="0"/>
              </a:rPr>
              <a:t>, </a:t>
            </a:r>
            <a:r>
              <a:rPr lang="en-US" sz="3200" b="1" dirty="0" err="1">
                <a:latin typeface="Times New Roman" pitchFamily="18" charset="0"/>
              </a:rPr>
              <a:t>một</a:t>
            </a:r>
            <a:r>
              <a:rPr lang="en-US" sz="3200" b="1" dirty="0">
                <a:latin typeface="Times New Roman" pitchFamily="18" charset="0"/>
              </a:rPr>
              <a:t> </a:t>
            </a:r>
            <a:r>
              <a:rPr lang="en-US" sz="3200" b="1" dirty="0" err="1">
                <a:latin typeface="Times New Roman" pitchFamily="18" charset="0"/>
              </a:rPr>
              <a:t>lúc</a:t>
            </a:r>
            <a:r>
              <a:rPr lang="en-US" sz="3200" b="1" dirty="0">
                <a:latin typeface="Times New Roman" pitchFamily="18" charset="0"/>
              </a:rPr>
              <a:t> </a:t>
            </a:r>
            <a:r>
              <a:rPr lang="en-US" sz="3200" b="1" dirty="0" err="1">
                <a:latin typeface="Times New Roman" pitchFamily="18" charset="0"/>
              </a:rPr>
              <a:t>sau</a:t>
            </a:r>
            <a:r>
              <a:rPr lang="en-US" sz="3200" b="1" dirty="0">
                <a:latin typeface="Times New Roman" pitchFamily="18" charset="0"/>
              </a:rPr>
              <a:t> </a:t>
            </a:r>
            <a:r>
              <a:rPr lang="en-US" sz="3200" b="1" dirty="0" err="1">
                <a:latin typeface="Times New Roman" pitchFamily="18" charset="0"/>
              </a:rPr>
              <a:t>mức</a:t>
            </a:r>
            <a:r>
              <a:rPr lang="en-US" sz="3200" b="1" dirty="0">
                <a:latin typeface="Times New Roman" pitchFamily="18" charset="0"/>
              </a:rPr>
              <a:t> </a:t>
            </a:r>
            <a:r>
              <a:rPr lang="en-US" sz="3200" b="1" dirty="0" err="1">
                <a:latin typeface="Times New Roman" pitchFamily="18" charset="0"/>
              </a:rPr>
              <a:t>độ</a:t>
            </a:r>
            <a:r>
              <a:rPr lang="en-US" sz="3200" b="1" dirty="0">
                <a:latin typeface="Times New Roman" pitchFamily="18" charset="0"/>
              </a:rPr>
              <a:t> </a:t>
            </a:r>
            <a:r>
              <a:rPr lang="en-US" sz="3200" b="1" dirty="0" err="1">
                <a:latin typeface="Times New Roman" pitchFamily="18" charset="0"/>
              </a:rPr>
              <a:t>nóng</a:t>
            </a:r>
            <a:r>
              <a:rPr lang="en-US" sz="3200" b="1" dirty="0">
                <a:latin typeface="Times New Roman" pitchFamily="18" charset="0"/>
              </a:rPr>
              <a:t> </a:t>
            </a:r>
            <a:r>
              <a:rPr lang="en-US" sz="3200" b="1" dirty="0" err="1">
                <a:latin typeface="Times New Roman" pitchFamily="18" charset="0"/>
              </a:rPr>
              <a:t>lạnh</a:t>
            </a:r>
            <a:r>
              <a:rPr lang="en-US" sz="3200" b="1" dirty="0">
                <a:latin typeface="Times New Roman" pitchFamily="18" charset="0"/>
              </a:rPr>
              <a:t> </a:t>
            </a:r>
            <a:r>
              <a:rPr lang="en-US" sz="3200" b="1" dirty="0" err="1">
                <a:latin typeface="Times New Roman" pitchFamily="18" charset="0"/>
              </a:rPr>
              <a:t>của</a:t>
            </a:r>
            <a:r>
              <a:rPr lang="en-US" sz="3200" b="1" dirty="0">
                <a:latin typeface="Times New Roman" pitchFamily="18" charset="0"/>
              </a:rPr>
              <a:t> </a:t>
            </a:r>
            <a:r>
              <a:rPr lang="en-US" sz="3200" b="1" dirty="0" err="1">
                <a:latin typeface="Times New Roman" pitchFamily="18" charset="0"/>
              </a:rPr>
              <a:t>cốc</a:t>
            </a:r>
            <a:r>
              <a:rPr lang="en-US" sz="3200" b="1" dirty="0">
                <a:latin typeface="Times New Roman" pitchFamily="18" charset="0"/>
              </a:rPr>
              <a:t> </a:t>
            </a:r>
            <a:r>
              <a:rPr lang="en-US" sz="3200" b="1" dirty="0" err="1">
                <a:latin typeface="Times New Roman" pitchFamily="18" charset="0"/>
              </a:rPr>
              <a:t>nước</a:t>
            </a:r>
            <a:r>
              <a:rPr lang="en-US" sz="3200" b="1" dirty="0">
                <a:latin typeface="Times New Roman" pitchFamily="18" charset="0"/>
              </a:rPr>
              <a:t> </a:t>
            </a:r>
            <a:r>
              <a:rPr lang="en-US" sz="3200" b="1" dirty="0" err="1">
                <a:latin typeface="Times New Roman" pitchFamily="18" charset="0"/>
              </a:rPr>
              <a:t>và</a:t>
            </a:r>
            <a:r>
              <a:rPr lang="en-US" sz="3200" b="1" dirty="0">
                <a:latin typeface="Times New Roman" pitchFamily="18" charset="0"/>
              </a:rPr>
              <a:t> </a:t>
            </a:r>
            <a:r>
              <a:rPr lang="en-US" sz="3200" b="1" dirty="0" err="1">
                <a:latin typeface="Times New Roman" pitchFamily="18" charset="0"/>
              </a:rPr>
              <a:t>chậu</a:t>
            </a:r>
            <a:r>
              <a:rPr lang="en-US" sz="3200" b="1" dirty="0">
                <a:latin typeface="Times New Roman" pitchFamily="18" charset="0"/>
              </a:rPr>
              <a:t> </a:t>
            </a:r>
            <a:r>
              <a:rPr lang="en-US" sz="3200" b="1" dirty="0" err="1">
                <a:latin typeface="Times New Roman" pitchFamily="18" charset="0"/>
              </a:rPr>
              <a:t>nước</a:t>
            </a:r>
            <a:r>
              <a:rPr lang="en-US" sz="3200" b="1" dirty="0">
                <a:latin typeface="Times New Roman" pitchFamily="18" charset="0"/>
              </a:rPr>
              <a:t> </a:t>
            </a:r>
            <a:r>
              <a:rPr lang="en-US" sz="3200" b="1" dirty="0" err="1">
                <a:latin typeface="Times New Roman" pitchFamily="18" charset="0"/>
              </a:rPr>
              <a:t>có</a:t>
            </a:r>
            <a:r>
              <a:rPr lang="en-US" sz="3200" b="1" dirty="0">
                <a:latin typeface="Times New Roman" pitchFamily="18" charset="0"/>
              </a:rPr>
              <a:t> </a:t>
            </a:r>
            <a:r>
              <a:rPr lang="en-US" sz="3200" b="1" dirty="0" err="1">
                <a:latin typeface="Times New Roman" pitchFamily="18" charset="0"/>
              </a:rPr>
              <a:t>thay</a:t>
            </a:r>
            <a:r>
              <a:rPr lang="en-US" sz="3200" b="1" dirty="0">
                <a:latin typeface="Times New Roman" pitchFamily="18" charset="0"/>
              </a:rPr>
              <a:t> </a:t>
            </a:r>
            <a:r>
              <a:rPr lang="en-US" sz="3200" b="1" dirty="0" err="1">
                <a:latin typeface="Times New Roman" pitchFamily="18" charset="0"/>
              </a:rPr>
              <a:t>đổi</a:t>
            </a:r>
            <a:r>
              <a:rPr lang="en-US" sz="3200" b="1" dirty="0">
                <a:latin typeface="Times New Roman" pitchFamily="18" charset="0"/>
              </a:rPr>
              <a:t> </a:t>
            </a:r>
            <a:r>
              <a:rPr lang="en-US" sz="3200" b="1" dirty="0" err="1">
                <a:latin typeface="Times New Roman" pitchFamily="18" charset="0"/>
              </a:rPr>
              <a:t>không</a:t>
            </a:r>
            <a:r>
              <a:rPr lang="en-US" sz="3200" b="1" dirty="0">
                <a:latin typeface="Times New Roman" pitchFamily="18" charset="0"/>
              </a:rPr>
              <a:t>? </a:t>
            </a:r>
            <a:r>
              <a:rPr lang="en-US" sz="3200" b="1" dirty="0" err="1">
                <a:latin typeface="Times New Roman" pitchFamily="18" charset="0"/>
              </a:rPr>
              <a:t>Nếu</a:t>
            </a:r>
            <a:r>
              <a:rPr lang="en-US" sz="3200" b="1" dirty="0">
                <a:latin typeface="Times New Roman" pitchFamily="18" charset="0"/>
              </a:rPr>
              <a:t> </a:t>
            </a:r>
            <a:r>
              <a:rPr lang="en-US" sz="3200" b="1" dirty="0" err="1">
                <a:latin typeface="Times New Roman" pitchFamily="18" charset="0"/>
              </a:rPr>
              <a:t>có</a:t>
            </a:r>
            <a:r>
              <a:rPr lang="en-US" sz="3200" b="1" dirty="0">
                <a:latin typeface="Times New Roman" pitchFamily="18" charset="0"/>
              </a:rPr>
              <a:t> </a:t>
            </a:r>
            <a:r>
              <a:rPr lang="en-US" sz="3200" b="1" dirty="0" err="1">
                <a:latin typeface="Times New Roman" pitchFamily="18" charset="0"/>
              </a:rPr>
              <a:t>thì</a:t>
            </a:r>
            <a:r>
              <a:rPr lang="en-US" sz="3200" b="1" dirty="0">
                <a:latin typeface="Times New Roman" pitchFamily="18" charset="0"/>
              </a:rPr>
              <a:t> </a:t>
            </a:r>
            <a:r>
              <a:rPr lang="en-US" sz="3200" b="1" dirty="0" err="1">
                <a:latin typeface="Times New Roman" pitchFamily="18" charset="0"/>
              </a:rPr>
              <a:t>thay</a:t>
            </a:r>
            <a:r>
              <a:rPr lang="en-US" sz="3200" b="1" dirty="0">
                <a:latin typeface="Times New Roman" pitchFamily="18" charset="0"/>
              </a:rPr>
              <a:t> </a:t>
            </a:r>
            <a:r>
              <a:rPr lang="en-US" sz="3200" b="1" dirty="0" err="1">
                <a:latin typeface="Times New Roman" pitchFamily="18" charset="0"/>
              </a:rPr>
              <a:t>đổi</a:t>
            </a:r>
            <a:r>
              <a:rPr lang="en-US" sz="3200" b="1" dirty="0">
                <a:latin typeface="Times New Roman" pitchFamily="18" charset="0"/>
              </a:rPr>
              <a:t> </a:t>
            </a:r>
            <a:r>
              <a:rPr lang="en-US" sz="3200" b="1" dirty="0" err="1">
                <a:latin typeface="Times New Roman" pitchFamily="18" charset="0"/>
              </a:rPr>
              <a:t>như</a:t>
            </a:r>
            <a:r>
              <a:rPr lang="en-US" sz="3200" b="1" dirty="0">
                <a:latin typeface="Times New Roman" pitchFamily="18" charset="0"/>
              </a:rPr>
              <a:t> </a:t>
            </a:r>
            <a:r>
              <a:rPr lang="en-US" sz="3200" b="1" dirty="0" err="1">
                <a:latin typeface="Times New Roman" pitchFamily="18" charset="0"/>
              </a:rPr>
              <a:t>thế</a:t>
            </a:r>
            <a:r>
              <a:rPr lang="en-US" sz="3200" b="1" dirty="0">
                <a:latin typeface="Times New Roman" pitchFamily="18" charset="0"/>
              </a:rPr>
              <a:t> </a:t>
            </a:r>
            <a:r>
              <a:rPr lang="en-US" sz="3200" b="1" dirty="0" err="1">
                <a:latin typeface="Times New Roman" pitchFamily="18" charset="0"/>
              </a:rPr>
              <a:t>nào</a:t>
            </a:r>
            <a:r>
              <a:rPr lang="en-US" sz="3200" b="1" dirty="0">
                <a:latin typeface="Times New Roman" pitchFamily="18" charset="0"/>
              </a:rPr>
              <a:t> ?</a:t>
            </a:r>
          </a:p>
        </p:txBody>
      </p:sp>
    </p:spTree>
    <p:extLst>
      <p:ext uri="{BB962C8B-B14F-4D97-AF65-F5344CB8AC3E}">
        <p14:creationId xmlns:p14="http://schemas.microsoft.com/office/powerpoint/2010/main" val="3823621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ssolve">
                                      <p:cBhvr>
                                        <p:cTn id="12" dur="500"/>
                                        <p:tgtEl>
                                          <p:spTgt spid="4">
                                            <p:txEl>
                                              <p:pRg st="0" end="0"/>
                                            </p:txEl>
                                          </p:spTgt>
                                        </p:tgtEl>
                                      </p:cBhvr>
                                    </p:animEffect>
                                  </p:childTnLst>
                                </p:cTn>
                              </p:par>
                              <p:par>
                                <p:cTn id="13" presetID="29"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p:cTn id="15" dur="1000" fill="hold"/>
                                        <p:tgtEl>
                                          <p:spTgt spid="14"/>
                                        </p:tgtEl>
                                        <p:attrNameLst>
                                          <p:attrName>ppt_x</p:attrName>
                                        </p:attrNameLst>
                                      </p:cBhvr>
                                      <p:tavLst>
                                        <p:tav tm="0">
                                          <p:val>
                                            <p:strVal val="#ppt_x-.2"/>
                                          </p:val>
                                        </p:tav>
                                        <p:tav tm="100000">
                                          <p:val>
                                            <p:strVal val="#ppt_x"/>
                                          </p:val>
                                        </p:tav>
                                      </p:tavLst>
                                    </p:anim>
                                    <p:anim calcmode="lin" valueType="num">
                                      <p:cBhvr>
                                        <p:cTn id="16" dur="1000" fill="hold"/>
                                        <p:tgtEl>
                                          <p:spTgt spid="14"/>
                                        </p:tgtEl>
                                        <p:attrNameLst>
                                          <p:attrName>ppt_y</p:attrName>
                                        </p:attrNameLst>
                                      </p:cBhvr>
                                      <p:tavLst>
                                        <p:tav tm="0">
                                          <p:val>
                                            <p:strVal val="#ppt_y"/>
                                          </p:val>
                                        </p:tav>
                                        <p:tav tm="100000">
                                          <p:val>
                                            <p:strVal val="#ppt_y"/>
                                          </p:val>
                                        </p:tav>
                                      </p:tavLst>
                                    </p:anim>
                                    <p:animEffect transition="in" filter="wipe(right)" prLst="gradientSize: 0.1">
                                      <p:cBhvr>
                                        <p:cTn id="17" dur="1000"/>
                                        <p:tgtEl>
                                          <p:spTgt spid="14"/>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endParaRPr lang="vi-VN" sz="4800" dirty="0"/>
          </a:p>
        </p:txBody>
      </p:sp>
      <p:sp>
        <p:nvSpPr>
          <p:cNvPr id="4" name="Left-Right Arrow 3"/>
          <p:cNvSpPr/>
          <p:nvPr/>
        </p:nvSpPr>
        <p:spPr>
          <a:xfrm>
            <a:off x="-108520" y="0"/>
            <a:ext cx="8964488" cy="2448272"/>
          </a:xfrm>
          <a:prstGeom prst="leftRightArrow">
            <a:avLst/>
          </a:prstGeom>
        </p:spPr>
        <p:style>
          <a:lnRef idx="3">
            <a:schemeClr val="lt1"/>
          </a:lnRef>
          <a:fillRef idx="1">
            <a:schemeClr val="accent6"/>
          </a:fillRef>
          <a:effectRef idx="1">
            <a:schemeClr val="accent6"/>
          </a:effectRef>
          <a:fontRef idx="minor">
            <a:schemeClr val="lt1"/>
          </a:fontRef>
        </p:style>
        <p:txBody>
          <a:bodyPr rtlCol="0" anchor="ctr"/>
          <a:lstStyle/>
          <a:p>
            <a:pPr algn="ctr"/>
            <a:r>
              <a:rPr lang="vi-VN" sz="6000" dirty="0">
                <a:solidFill>
                  <a:schemeClr val="bg1"/>
                </a:solidFill>
              </a:rPr>
              <a:t>Kết Luận</a:t>
            </a:r>
          </a:p>
        </p:txBody>
      </p:sp>
      <p:sp>
        <p:nvSpPr>
          <p:cNvPr id="5" name="Rounded Rectangle 4"/>
          <p:cNvSpPr/>
          <p:nvPr/>
        </p:nvSpPr>
        <p:spPr>
          <a:xfrm>
            <a:off x="107504" y="2448272"/>
            <a:ext cx="9036496" cy="4293096"/>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vi-VN" sz="4000" dirty="0"/>
              <a:t>Trong thí nghiệm trên, vật nóng hơn (cốc nước) đã truyền nhiệt cho vật lạnh hơn(chậu nước). Khi đó cốc nước tỏa nhiệt nên lạnh đi, chậu nước thu nhiệt nên nóng lên. </a:t>
            </a:r>
          </a:p>
        </p:txBody>
      </p:sp>
    </p:spTree>
    <p:extLst>
      <p:ext uri="{BB962C8B-B14F-4D97-AF65-F5344CB8AC3E}">
        <p14:creationId xmlns:p14="http://schemas.microsoft.com/office/powerpoint/2010/main" val="3355125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circle(in)">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9945"/>
            <a:ext cx="9144000" cy="1417638"/>
          </a:xfrm>
        </p:spPr>
        <p:txBody>
          <a:bodyPr>
            <a:normAutofit fontScale="90000"/>
          </a:bodyPr>
          <a:lstStyle/>
          <a:p>
            <a:r>
              <a:rPr lang="vi-VN" b="1" i="1" dirty="0"/>
              <a:t>Nêu một số ví dụ về các vật nóng lên hoặc lạnh đi.</a:t>
            </a:r>
          </a:p>
        </p:txBody>
      </p:sp>
      <p:sp>
        <p:nvSpPr>
          <p:cNvPr id="3" name="Content Placeholder 2"/>
          <p:cNvSpPr>
            <a:spLocks noGrp="1"/>
          </p:cNvSpPr>
          <p:nvPr>
            <p:ph idx="1"/>
          </p:nvPr>
        </p:nvSpPr>
        <p:spPr>
          <a:xfrm>
            <a:off x="0" y="1412776"/>
            <a:ext cx="9144000" cy="5445224"/>
          </a:xfrm>
        </p:spPr>
        <p:txBody>
          <a:bodyPr>
            <a:normAutofit/>
          </a:bodyPr>
          <a:lstStyle/>
          <a:p>
            <a:r>
              <a:rPr lang="vi-VN" sz="4000" dirty="0"/>
              <a:t>- Các vật nóng lên: rót nước sôi vào cốc, khi cầm vào cốc ta thấy nóng. </a:t>
            </a:r>
          </a:p>
          <a:p>
            <a:r>
              <a:rPr lang="vi-VN" sz="4400" dirty="0"/>
              <a:t>-Múc canh nóng vào bát, ta thấy thìa, bát nóng lên.</a:t>
            </a:r>
          </a:p>
        </p:txBody>
      </p:sp>
    </p:spTree>
    <p:extLst>
      <p:ext uri="{BB962C8B-B14F-4D97-AF65-F5344CB8AC3E}">
        <p14:creationId xmlns:p14="http://schemas.microsoft.com/office/powerpoint/2010/main" val="19745178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p:txBody>
          <a:bodyPr/>
          <a:lstStyle/>
          <a:p>
            <a:endParaRPr lang="vi-VN"/>
          </a:p>
        </p:txBody>
      </p:sp>
      <p:sp>
        <p:nvSpPr>
          <p:cNvPr id="4" name="AutoShape 5"/>
          <p:cNvSpPr>
            <a:spLocks noChangeArrowheads="1"/>
          </p:cNvSpPr>
          <p:nvPr/>
        </p:nvSpPr>
        <p:spPr bwMode="auto">
          <a:xfrm>
            <a:off x="323528" y="645421"/>
            <a:ext cx="8280920" cy="4865712"/>
          </a:xfrm>
          <a:prstGeom prst="ribbon">
            <a:avLst>
              <a:gd name="adj1" fmla="val 17708"/>
              <a:gd name="adj2" fmla="val 75000"/>
            </a:avLst>
          </a:prstGeom>
          <a:gradFill rotWithShape="1">
            <a:gsLst>
              <a:gs pos="0">
                <a:srgbClr val="FFFF66"/>
              </a:gs>
              <a:gs pos="50000">
                <a:srgbClr val="FFFF66">
                  <a:gamma/>
                  <a:tint val="0"/>
                  <a:invGamma/>
                </a:srgbClr>
              </a:gs>
              <a:gs pos="100000">
                <a:srgbClr val="FFFF66"/>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4000" b="1" dirty="0" err="1">
                <a:solidFill>
                  <a:srgbClr val="CC00CC"/>
                </a:solidFill>
                <a:latin typeface="Times New Roman" pitchFamily="18" charset="0"/>
              </a:rPr>
              <a:t>Hoạt</a:t>
            </a:r>
            <a:r>
              <a:rPr lang="en-US" sz="4000" b="1" dirty="0">
                <a:solidFill>
                  <a:srgbClr val="CC00CC"/>
                </a:solidFill>
                <a:latin typeface="Times New Roman" pitchFamily="18" charset="0"/>
              </a:rPr>
              <a:t> </a:t>
            </a:r>
            <a:r>
              <a:rPr lang="en-US" sz="4000" b="1" dirty="0" err="1">
                <a:solidFill>
                  <a:srgbClr val="CC00CC"/>
                </a:solidFill>
                <a:latin typeface="Times New Roman" pitchFamily="18" charset="0"/>
              </a:rPr>
              <a:t>động</a:t>
            </a:r>
            <a:r>
              <a:rPr lang="en-US" sz="4000" b="1" dirty="0">
                <a:solidFill>
                  <a:srgbClr val="CC00CC"/>
                </a:solidFill>
                <a:latin typeface="Times New Roman" pitchFamily="18" charset="0"/>
              </a:rPr>
              <a:t> 2:</a:t>
            </a:r>
          </a:p>
          <a:p>
            <a:r>
              <a:rPr lang="en-US" sz="4000" b="1" dirty="0" err="1">
                <a:solidFill>
                  <a:srgbClr val="0000FF"/>
                </a:solidFill>
                <a:latin typeface="Times New Roman" pitchFamily="18" charset="0"/>
              </a:rPr>
              <a:t>Tìm</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hiểu</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sự</a:t>
            </a:r>
            <a:r>
              <a:rPr lang="en-US" sz="4000" b="1" dirty="0">
                <a:solidFill>
                  <a:srgbClr val="0000FF"/>
                </a:solidFill>
                <a:latin typeface="Times New Roman" pitchFamily="18" charset="0"/>
              </a:rPr>
              <a:t> co </a:t>
            </a:r>
            <a:r>
              <a:rPr lang="en-US" sz="4000" b="1" dirty="0" err="1">
                <a:solidFill>
                  <a:srgbClr val="0000FF"/>
                </a:solidFill>
                <a:latin typeface="Times New Roman" pitchFamily="18" charset="0"/>
              </a:rPr>
              <a:t>giãn</a:t>
            </a:r>
            <a:r>
              <a:rPr lang="en-US" sz="4000" b="1" dirty="0">
                <a:solidFill>
                  <a:srgbClr val="0000FF"/>
                </a:solidFill>
                <a:latin typeface="Times New Roman" pitchFamily="18" charset="0"/>
              </a:rPr>
              <a:t> </a:t>
            </a:r>
          </a:p>
          <a:p>
            <a:r>
              <a:rPr lang="en-US" sz="4000" b="1" dirty="0" err="1">
                <a:solidFill>
                  <a:srgbClr val="0000FF"/>
                </a:solidFill>
                <a:latin typeface="Times New Roman" pitchFamily="18" charset="0"/>
              </a:rPr>
              <a:t>của</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nước</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khi</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lạnh</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đi</a:t>
            </a:r>
            <a:endParaRPr lang="en-US" sz="4000" b="1" dirty="0">
              <a:solidFill>
                <a:srgbClr val="0000FF"/>
              </a:solidFill>
              <a:latin typeface="Times New Roman" pitchFamily="18" charset="0"/>
            </a:endParaRPr>
          </a:p>
          <a:p>
            <a:r>
              <a:rPr lang="en-US" sz="4000" b="1" dirty="0" err="1">
                <a:solidFill>
                  <a:srgbClr val="0000FF"/>
                </a:solidFill>
                <a:latin typeface="Times New Roman" pitchFamily="18" charset="0"/>
              </a:rPr>
              <a:t>và</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nóng</a:t>
            </a:r>
            <a:r>
              <a:rPr lang="en-US" sz="4000" b="1" dirty="0">
                <a:solidFill>
                  <a:srgbClr val="0000FF"/>
                </a:solidFill>
                <a:latin typeface="Times New Roman" pitchFamily="18" charset="0"/>
              </a:rPr>
              <a:t> </a:t>
            </a:r>
            <a:r>
              <a:rPr lang="en-US" sz="4000" b="1" dirty="0" err="1">
                <a:solidFill>
                  <a:srgbClr val="0000FF"/>
                </a:solidFill>
                <a:latin typeface="Times New Roman" pitchFamily="18" charset="0"/>
              </a:rPr>
              <a:t>lên</a:t>
            </a:r>
            <a:r>
              <a:rPr lang="en-US" sz="4000" b="1" dirty="0">
                <a:solidFill>
                  <a:srgbClr val="0000FF"/>
                </a:solidFill>
                <a:latin typeface="Times New Roman" pitchFamily="18" charset="0"/>
              </a:rPr>
              <a:t>.</a:t>
            </a:r>
          </a:p>
        </p:txBody>
      </p:sp>
    </p:spTree>
    <p:extLst>
      <p:ext uri="{BB962C8B-B14F-4D97-AF65-F5344CB8AC3E}">
        <p14:creationId xmlns:p14="http://schemas.microsoft.com/office/powerpoint/2010/main" val="95602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ppt_x</p:attrName>
                                        </p:attrNameLst>
                                      </p:cBhvr>
                                      <p:tavLst>
                                        <p:tav tm="0">
                                          <p:val>
                                            <p:strVal val="#ppt_x-.2"/>
                                          </p:val>
                                        </p:tav>
                                        <p:tav tm="100000">
                                          <p:val>
                                            <p:strVal val="#ppt_x"/>
                                          </p:val>
                                        </p:tav>
                                      </p:tavLst>
                                    </p:anim>
                                    <p:anim calcmode="lin" valueType="num">
                                      <p:cBhvr>
                                        <p:cTn id="8"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p:spPr>
        <p:style>
          <a:lnRef idx="1">
            <a:schemeClr val="accent3"/>
          </a:lnRef>
          <a:fillRef idx="2">
            <a:schemeClr val="accent3"/>
          </a:fillRef>
          <a:effectRef idx="1">
            <a:schemeClr val="accent3"/>
          </a:effectRef>
          <a:fontRef idx="minor">
            <a:schemeClr val="dk1"/>
          </a:fontRef>
        </p:style>
        <p:txBody>
          <a:bodyPr>
            <a:noAutofit/>
          </a:bodyPr>
          <a:lstStyle/>
          <a:p>
            <a:r>
              <a:rPr lang="en-US" sz="4800" b="1" dirty="0" err="1"/>
              <a:t>Hoạt</a:t>
            </a:r>
            <a:r>
              <a:rPr lang="en-US" sz="4800" b="1" dirty="0"/>
              <a:t> </a:t>
            </a:r>
            <a:r>
              <a:rPr lang="en-US" sz="4800" b="1" dirty="0" err="1"/>
              <a:t>Động</a:t>
            </a:r>
            <a:r>
              <a:rPr lang="en-US" sz="4800" b="1" dirty="0"/>
              <a:t> 2</a:t>
            </a:r>
            <a:br>
              <a:rPr lang="en-US" sz="4800" b="1" dirty="0"/>
            </a:br>
            <a:r>
              <a:rPr lang="en-US" sz="4800" b="1" dirty="0" err="1"/>
              <a:t>Tìm</a:t>
            </a:r>
            <a:r>
              <a:rPr lang="en-US" sz="4800" b="1" dirty="0"/>
              <a:t> </a:t>
            </a:r>
            <a:r>
              <a:rPr lang="en-US" sz="4800" b="1" dirty="0" err="1"/>
              <a:t>Hiểu</a:t>
            </a:r>
            <a:r>
              <a:rPr lang="en-US" sz="4800" b="1" dirty="0"/>
              <a:t> </a:t>
            </a:r>
            <a:r>
              <a:rPr lang="en-US" sz="4800" b="1" dirty="0" err="1"/>
              <a:t>Sự</a:t>
            </a:r>
            <a:r>
              <a:rPr lang="en-US" sz="4800" b="1" dirty="0"/>
              <a:t> Co </a:t>
            </a:r>
            <a:r>
              <a:rPr lang="en-US" sz="4800" b="1" dirty="0" err="1"/>
              <a:t>Giãn</a:t>
            </a:r>
            <a:endParaRPr lang="vi-VN" sz="4800" b="1" dirty="0"/>
          </a:p>
        </p:txBody>
      </p:sp>
      <p:sp>
        <p:nvSpPr>
          <p:cNvPr id="3" name="Content Placeholder 2"/>
          <p:cNvSpPr>
            <a:spLocks noGrp="1"/>
          </p:cNvSpPr>
          <p:nvPr>
            <p:ph idx="1"/>
          </p:nvPr>
        </p:nvSpPr>
        <p:spPr>
          <a:xfrm>
            <a:off x="0" y="1412776"/>
            <a:ext cx="4283968" cy="5445224"/>
          </a:xfrm>
        </p:spPr>
        <p:txBody>
          <a:bodyPr>
            <a:noAutofit/>
          </a:bodyPr>
          <a:lstStyle/>
          <a:p>
            <a:endParaRPr lang="vi-VN" sz="3600" b="1" dirty="0"/>
          </a:p>
        </p:txBody>
      </p:sp>
      <p:pic>
        <p:nvPicPr>
          <p:cNvPr id="4" name="Picture 7" descr="scan033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6016" y="1412776"/>
            <a:ext cx="4427984" cy="5274568"/>
          </a:xfrm>
          <a:prstGeom prst="rect">
            <a:avLst/>
          </a:prstGeom>
          <a:noFill/>
          <a:extLst>
            <a:ext uri="{909E8E84-426E-40DD-AFC4-6F175D3DCCD1}">
              <a14:hiddenFill xmlns:a14="http://schemas.microsoft.com/office/drawing/2010/main">
                <a:solidFill>
                  <a:srgbClr val="FFFFFF"/>
                </a:solidFill>
              </a14:hiddenFill>
            </a:ext>
          </a:extLst>
        </p:spPr>
      </p:pic>
      <p:sp>
        <p:nvSpPr>
          <p:cNvPr id="5" name="Rounded Rectangle 4"/>
          <p:cNvSpPr/>
          <p:nvPr/>
        </p:nvSpPr>
        <p:spPr>
          <a:xfrm>
            <a:off x="0" y="1412776"/>
            <a:ext cx="4355976" cy="5445224"/>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vi-VN" sz="3600" b="1" dirty="0"/>
              <a:t>Tìm hiểu nước trong lọ nở ra hay co lại khi:</a:t>
            </a:r>
            <a:br>
              <a:rPr lang="vi-VN" sz="3600" b="1" dirty="0"/>
            </a:br>
            <a:r>
              <a:rPr lang="vi-VN" sz="3600" b="1" dirty="0"/>
              <a:t>-Đặt lọ nước vào nước nóng (hình 2b)</a:t>
            </a:r>
            <a:br>
              <a:rPr lang="vi-VN" sz="3600" b="1" dirty="0"/>
            </a:br>
            <a:r>
              <a:rPr lang="vi-VN" sz="3600" b="1" dirty="0"/>
              <a:t>-Đặt lọ nước vào nước lạnh (hình 2c)</a:t>
            </a:r>
          </a:p>
        </p:txBody>
      </p:sp>
    </p:spTree>
    <p:extLst>
      <p:ext uri="{BB962C8B-B14F-4D97-AF65-F5344CB8AC3E}">
        <p14:creationId xmlns:p14="http://schemas.microsoft.com/office/powerpoint/2010/main" val="14258077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circle(in)">
                                      <p:cBhvr>
                                        <p:cTn id="2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vi-VN"/>
          </a:p>
        </p:txBody>
      </p:sp>
      <p:sp>
        <p:nvSpPr>
          <p:cNvPr id="3" name="Content Placeholder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lstStyle/>
          <a:p>
            <a:endParaRPr lang="vi-VN" dirty="0">
              <a:solidFill>
                <a:srgbClr val="FFFF00"/>
              </a:solidFill>
            </a:endParaRPr>
          </a:p>
        </p:txBody>
      </p:sp>
      <p:sp>
        <p:nvSpPr>
          <p:cNvPr id="4" name="Text Box 4"/>
          <p:cNvSpPr txBox="1">
            <a:spLocks noChangeArrowheads="1"/>
          </p:cNvSpPr>
          <p:nvPr/>
        </p:nvSpPr>
        <p:spPr bwMode="auto">
          <a:xfrm>
            <a:off x="457200" y="66675"/>
            <a:ext cx="8305800" cy="679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en-US" sz="4400" b="1" dirty="0">
                <a:latin typeface="Times New Roman" pitchFamily="18" charset="0"/>
              </a:rPr>
              <a:t>*</a:t>
            </a:r>
            <a:r>
              <a:rPr lang="en-US" sz="4400" b="1" dirty="0" err="1">
                <a:latin typeface="Times New Roman" pitchFamily="18" charset="0"/>
              </a:rPr>
              <a:t>Tìm</a:t>
            </a:r>
            <a:r>
              <a:rPr lang="en-US" sz="4400" b="1" dirty="0">
                <a:latin typeface="Times New Roman" pitchFamily="18" charset="0"/>
              </a:rPr>
              <a:t> </a:t>
            </a:r>
            <a:r>
              <a:rPr lang="en-US" sz="4400" b="1" dirty="0" err="1">
                <a:latin typeface="Times New Roman" pitchFamily="18" charset="0"/>
              </a:rPr>
              <a:t>hiểu</a:t>
            </a:r>
            <a:r>
              <a:rPr lang="en-US" sz="4400" b="1" dirty="0">
                <a:latin typeface="Times New Roman" pitchFamily="18" charset="0"/>
              </a:rPr>
              <a:t> </a:t>
            </a:r>
            <a:r>
              <a:rPr lang="en-US" sz="4400" b="1" dirty="0" err="1">
                <a:latin typeface="Times New Roman" pitchFamily="18" charset="0"/>
              </a:rPr>
              <a:t>nước</a:t>
            </a:r>
            <a:r>
              <a:rPr lang="en-US" sz="4400" b="1" dirty="0">
                <a:latin typeface="Times New Roman" pitchFamily="18" charset="0"/>
              </a:rPr>
              <a:t> </a:t>
            </a:r>
            <a:r>
              <a:rPr lang="en-US" sz="4400" b="1" dirty="0" err="1">
                <a:latin typeface="Times New Roman" pitchFamily="18" charset="0"/>
              </a:rPr>
              <a:t>trong</a:t>
            </a:r>
            <a:r>
              <a:rPr lang="en-US" sz="4400" b="1" dirty="0">
                <a:latin typeface="Times New Roman" pitchFamily="18" charset="0"/>
              </a:rPr>
              <a:t> </a:t>
            </a:r>
            <a:r>
              <a:rPr lang="en-US" sz="4400" b="1" dirty="0" err="1">
                <a:latin typeface="Times New Roman" pitchFamily="18" charset="0"/>
              </a:rPr>
              <a:t>lọ</a:t>
            </a:r>
            <a:r>
              <a:rPr lang="en-US" sz="4400" b="1" dirty="0">
                <a:latin typeface="Times New Roman" pitchFamily="18" charset="0"/>
              </a:rPr>
              <a:t> </a:t>
            </a:r>
            <a:r>
              <a:rPr lang="en-US" sz="4400" b="1" dirty="0" err="1">
                <a:latin typeface="Times New Roman" pitchFamily="18" charset="0"/>
              </a:rPr>
              <a:t>nở</a:t>
            </a:r>
            <a:r>
              <a:rPr lang="en-US" sz="4400" b="1" dirty="0">
                <a:latin typeface="Times New Roman" pitchFamily="18" charset="0"/>
              </a:rPr>
              <a:t> </a:t>
            </a:r>
            <a:r>
              <a:rPr lang="en-US" sz="4400" b="1" dirty="0" err="1">
                <a:latin typeface="Times New Roman" pitchFamily="18" charset="0"/>
              </a:rPr>
              <a:t>ra</a:t>
            </a:r>
            <a:r>
              <a:rPr lang="en-US" sz="4400" b="1" dirty="0">
                <a:latin typeface="Times New Roman" pitchFamily="18" charset="0"/>
              </a:rPr>
              <a:t> hay co </a:t>
            </a:r>
            <a:r>
              <a:rPr lang="en-US" sz="4400" b="1" dirty="0" err="1">
                <a:latin typeface="Times New Roman" pitchFamily="18" charset="0"/>
              </a:rPr>
              <a:t>lại</a:t>
            </a:r>
            <a:r>
              <a:rPr lang="en-US" sz="4400" b="1" dirty="0">
                <a:latin typeface="Times New Roman" pitchFamily="18" charset="0"/>
              </a:rPr>
              <a:t> </a:t>
            </a:r>
            <a:r>
              <a:rPr lang="en-US" sz="4400" b="1" dirty="0" err="1">
                <a:latin typeface="Times New Roman" pitchFamily="18" charset="0"/>
              </a:rPr>
              <a:t>khi</a:t>
            </a:r>
            <a:r>
              <a:rPr lang="en-US" sz="4400" b="1" dirty="0">
                <a:latin typeface="Times New Roman" pitchFamily="18" charset="0"/>
              </a:rPr>
              <a:t>:</a:t>
            </a:r>
          </a:p>
          <a:p>
            <a:pPr algn="l">
              <a:spcBef>
                <a:spcPct val="50000"/>
              </a:spcBef>
            </a:pPr>
            <a:r>
              <a:rPr lang="en-US" sz="4400" b="1" dirty="0">
                <a:latin typeface="Times New Roman" pitchFamily="18" charset="0"/>
              </a:rPr>
              <a:t>-</a:t>
            </a:r>
            <a:r>
              <a:rPr lang="en-US" sz="4400" b="1" dirty="0" err="1">
                <a:latin typeface="Times New Roman" pitchFamily="18" charset="0"/>
              </a:rPr>
              <a:t>Đặt</a:t>
            </a:r>
            <a:r>
              <a:rPr lang="en-US" sz="4400" b="1" dirty="0">
                <a:latin typeface="Times New Roman" pitchFamily="18" charset="0"/>
              </a:rPr>
              <a:t> </a:t>
            </a:r>
            <a:r>
              <a:rPr lang="en-US" sz="4400" b="1" dirty="0" err="1">
                <a:latin typeface="Times New Roman" pitchFamily="18" charset="0"/>
              </a:rPr>
              <a:t>lọ</a:t>
            </a:r>
            <a:r>
              <a:rPr lang="en-US" sz="4400" b="1" dirty="0">
                <a:latin typeface="Times New Roman" pitchFamily="18" charset="0"/>
              </a:rPr>
              <a:t> </a:t>
            </a:r>
            <a:r>
              <a:rPr lang="en-US" sz="4400" b="1" dirty="0" err="1">
                <a:latin typeface="Times New Roman" pitchFamily="18" charset="0"/>
              </a:rPr>
              <a:t>nước</a:t>
            </a:r>
            <a:r>
              <a:rPr lang="en-US" sz="4400" b="1" dirty="0">
                <a:latin typeface="Times New Roman" pitchFamily="18" charset="0"/>
              </a:rPr>
              <a:t> </a:t>
            </a:r>
            <a:r>
              <a:rPr lang="en-US" sz="4400" b="1" dirty="0" err="1">
                <a:latin typeface="Times New Roman" pitchFamily="18" charset="0"/>
              </a:rPr>
              <a:t>vào</a:t>
            </a:r>
            <a:r>
              <a:rPr lang="en-US" sz="4400" b="1" dirty="0">
                <a:latin typeface="Times New Roman" pitchFamily="18" charset="0"/>
              </a:rPr>
              <a:t>  </a:t>
            </a:r>
            <a:r>
              <a:rPr lang="en-US" sz="4400" b="1" dirty="0" err="1">
                <a:latin typeface="Times New Roman" pitchFamily="18" charset="0"/>
              </a:rPr>
              <a:t>nước</a:t>
            </a:r>
            <a:r>
              <a:rPr lang="en-US" sz="4400" b="1" dirty="0">
                <a:latin typeface="Times New Roman" pitchFamily="18" charset="0"/>
              </a:rPr>
              <a:t> </a:t>
            </a:r>
            <a:r>
              <a:rPr lang="en-US" sz="4400" b="1" dirty="0" err="1">
                <a:latin typeface="Times New Roman" pitchFamily="18" charset="0"/>
              </a:rPr>
              <a:t>nóng</a:t>
            </a:r>
            <a:r>
              <a:rPr lang="en-US" sz="4400" b="1" dirty="0">
                <a:latin typeface="Times New Roman" pitchFamily="18" charset="0"/>
              </a:rPr>
              <a:t> (</a:t>
            </a:r>
            <a:r>
              <a:rPr lang="en-US" sz="4400" b="1" dirty="0" err="1">
                <a:latin typeface="Times New Roman" pitchFamily="18" charset="0"/>
              </a:rPr>
              <a:t>hình</a:t>
            </a:r>
            <a:r>
              <a:rPr lang="en-US" sz="4400" b="1" dirty="0">
                <a:latin typeface="Times New Roman" pitchFamily="18" charset="0"/>
              </a:rPr>
              <a:t> 2b)</a:t>
            </a:r>
          </a:p>
          <a:p>
            <a:pPr algn="l">
              <a:spcBef>
                <a:spcPct val="50000"/>
              </a:spcBef>
            </a:pPr>
            <a:endParaRPr lang="en-US" sz="4400" b="1" dirty="0">
              <a:latin typeface="Times New Roman" pitchFamily="18" charset="0"/>
            </a:endParaRPr>
          </a:p>
          <a:p>
            <a:pPr algn="l">
              <a:spcBef>
                <a:spcPct val="50000"/>
              </a:spcBef>
            </a:pPr>
            <a:r>
              <a:rPr lang="en-US" sz="4400" b="1" dirty="0">
                <a:latin typeface="Times New Roman" pitchFamily="18" charset="0"/>
              </a:rPr>
              <a:t>-</a:t>
            </a:r>
            <a:r>
              <a:rPr lang="en-US" sz="4400" b="1" dirty="0" err="1">
                <a:latin typeface="Times New Roman" pitchFamily="18" charset="0"/>
              </a:rPr>
              <a:t>Đặt</a:t>
            </a:r>
            <a:r>
              <a:rPr lang="en-US" sz="4400" b="1" dirty="0">
                <a:latin typeface="Times New Roman" pitchFamily="18" charset="0"/>
              </a:rPr>
              <a:t> </a:t>
            </a:r>
            <a:r>
              <a:rPr lang="en-US" sz="4400" b="1" dirty="0" err="1">
                <a:latin typeface="Times New Roman" pitchFamily="18" charset="0"/>
              </a:rPr>
              <a:t>lọ</a:t>
            </a:r>
            <a:r>
              <a:rPr lang="en-US" sz="4400" b="1" dirty="0">
                <a:latin typeface="Times New Roman" pitchFamily="18" charset="0"/>
              </a:rPr>
              <a:t> </a:t>
            </a:r>
            <a:r>
              <a:rPr lang="en-US" sz="4400" b="1" dirty="0" err="1">
                <a:latin typeface="Times New Roman" pitchFamily="18" charset="0"/>
              </a:rPr>
              <a:t>nước</a:t>
            </a:r>
            <a:r>
              <a:rPr lang="en-US" sz="4400" b="1" dirty="0">
                <a:latin typeface="Times New Roman" pitchFamily="18" charset="0"/>
              </a:rPr>
              <a:t> </a:t>
            </a:r>
            <a:r>
              <a:rPr lang="en-US" sz="4400" b="1" dirty="0" err="1">
                <a:latin typeface="Times New Roman" pitchFamily="18" charset="0"/>
              </a:rPr>
              <a:t>vào</a:t>
            </a:r>
            <a:r>
              <a:rPr lang="en-US" sz="4400" b="1" dirty="0">
                <a:latin typeface="Times New Roman" pitchFamily="18" charset="0"/>
              </a:rPr>
              <a:t> </a:t>
            </a:r>
            <a:r>
              <a:rPr lang="en-US" sz="4400" b="1" dirty="0" err="1">
                <a:latin typeface="Times New Roman" pitchFamily="18" charset="0"/>
              </a:rPr>
              <a:t>nước</a:t>
            </a:r>
            <a:r>
              <a:rPr lang="en-US" sz="4400" b="1" dirty="0">
                <a:latin typeface="Times New Roman" pitchFamily="18" charset="0"/>
              </a:rPr>
              <a:t> </a:t>
            </a:r>
            <a:r>
              <a:rPr lang="en-US" sz="4400" b="1" dirty="0" err="1">
                <a:latin typeface="Times New Roman" pitchFamily="18" charset="0"/>
              </a:rPr>
              <a:t>lạnh</a:t>
            </a:r>
            <a:r>
              <a:rPr lang="en-US" sz="4400" b="1" dirty="0">
                <a:latin typeface="Times New Roman" pitchFamily="18" charset="0"/>
              </a:rPr>
              <a:t> (</a:t>
            </a:r>
            <a:r>
              <a:rPr lang="en-US" sz="4400" b="1" dirty="0" err="1">
                <a:latin typeface="Times New Roman" pitchFamily="18" charset="0"/>
              </a:rPr>
              <a:t>hình</a:t>
            </a:r>
            <a:r>
              <a:rPr lang="en-US" sz="4400" b="1" dirty="0">
                <a:latin typeface="Times New Roman" pitchFamily="18" charset="0"/>
              </a:rPr>
              <a:t> 2c)</a:t>
            </a:r>
          </a:p>
          <a:p>
            <a:pPr algn="l">
              <a:spcBef>
                <a:spcPct val="50000"/>
              </a:spcBef>
            </a:pPr>
            <a:endParaRPr lang="en-US" sz="4400" b="1" dirty="0">
              <a:latin typeface="Times New Roman" pitchFamily="18" charset="0"/>
            </a:endParaRPr>
          </a:p>
        </p:txBody>
      </p:sp>
      <p:sp>
        <p:nvSpPr>
          <p:cNvPr id="5" name="Text Box 5"/>
          <p:cNvSpPr txBox="1">
            <a:spLocks noChangeArrowheads="1"/>
          </p:cNvSpPr>
          <p:nvPr/>
        </p:nvSpPr>
        <p:spPr bwMode="auto">
          <a:xfrm>
            <a:off x="2971800" y="3124200"/>
            <a:ext cx="5029200" cy="771525"/>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spAutoFit/>
          </a:bodyPr>
          <a:lstStyle/>
          <a:p>
            <a:pPr>
              <a:spcBef>
                <a:spcPct val="50000"/>
              </a:spcBef>
            </a:pPr>
            <a:r>
              <a:rPr lang="en-US" sz="4400" b="1" dirty="0" err="1">
                <a:solidFill>
                  <a:srgbClr val="CC00CC"/>
                </a:solidFill>
                <a:latin typeface="Times New Roman" pitchFamily="18" charset="0"/>
              </a:rPr>
              <a:t>Mức</a:t>
            </a:r>
            <a:r>
              <a:rPr lang="en-US" sz="4400" b="1" dirty="0">
                <a:solidFill>
                  <a:srgbClr val="CC00CC"/>
                </a:solidFill>
                <a:latin typeface="Times New Roman" pitchFamily="18" charset="0"/>
              </a:rPr>
              <a:t> </a:t>
            </a:r>
            <a:r>
              <a:rPr lang="en-US" sz="4400" b="1" dirty="0" err="1">
                <a:solidFill>
                  <a:srgbClr val="CC00CC"/>
                </a:solidFill>
                <a:latin typeface="Times New Roman" pitchFamily="18" charset="0"/>
              </a:rPr>
              <a:t>nước</a:t>
            </a:r>
            <a:r>
              <a:rPr lang="en-US" sz="4400" b="1" dirty="0">
                <a:solidFill>
                  <a:srgbClr val="CC00CC"/>
                </a:solidFill>
                <a:latin typeface="Times New Roman" pitchFamily="18" charset="0"/>
              </a:rPr>
              <a:t> </a:t>
            </a:r>
            <a:r>
              <a:rPr lang="en-US" sz="4400" b="1" dirty="0" err="1">
                <a:solidFill>
                  <a:srgbClr val="CC00CC"/>
                </a:solidFill>
                <a:latin typeface="Times New Roman" pitchFamily="18" charset="0"/>
              </a:rPr>
              <a:t>tăng</a:t>
            </a:r>
            <a:r>
              <a:rPr lang="en-US" sz="4400" b="1" dirty="0">
                <a:solidFill>
                  <a:srgbClr val="CC00CC"/>
                </a:solidFill>
                <a:latin typeface="Times New Roman" pitchFamily="18" charset="0"/>
              </a:rPr>
              <a:t> </a:t>
            </a:r>
            <a:r>
              <a:rPr lang="en-US" sz="4400" b="1" dirty="0" err="1">
                <a:solidFill>
                  <a:srgbClr val="CC00CC"/>
                </a:solidFill>
                <a:latin typeface="Times New Roman" pitchFamily="18" charset="0"/>
              </a:rPr>
              <a:t>lên</a:t>
            </a:r>
            <a:endParaRPr lang="en-US" sz="4400" b="1" dirty="0">
              <a:solidFill>
                <a:srgbClr val="CC00CC"/>
              </a:solidFill>
              <a:latin typeface="Times New Roman" pitchFamily="18" charset="0"/>
            </a:endParaRPr>
          </a:p>
        </p:txBody>
      </p:sp>
      <p:sp>
        <p:nvSpPr>
          <p:cNvPr id="6" name="Text Box 6"/>
          <p:cNvSpPr txBox="1">
            <a:spLocks noChangeArrowheads="1"/>
          </p:cNvSpPr>
          <p:nvPr/>
        </p:nvSpPr>
        <p:spPr bwMode="auto">
          <a:xfrm>
            <a:off x="3048000" y="5715000"/>
            <a:ext cx="5029200" cy="771525"/>
          </a:xfrm>
          <a:prstGeom prst="rect">
            <a:avLst/>
          </a:prstGeom>
          <a:ln>
            <a:headEnd/>
            <a:tailEnd/>
          </a:ln>
        </p:spPr>
        <p:style>
          <a:lnRef idx="1">
            <a:schemeClr val="accent6"/>
          </a:lnRef>
          <a:fillRef idx="2">
            <a:schemeClr val="accent6"/>
          </a:fillRef>
          <a:effectRef idx="1">
            <a:schemeClr val="accent6"/>
          </a:effectRef>
          <a:fontRef idx="minor">
            <a:schemeClr val="dk1"/>
          </a:fontRef>
        </p:style>
        <p:txBody>
          <a:bodyPr>
            <a:spAutoFit/>
          </a:bodyPr>
          <a:lstStyle/>
          <a:p>
            <a:pPr>
              <a:spcBef>
                <a:spcPct val="50000"/>
              </a:spcBef>
            </a:pPr>
            <a:r>
              <a:rPr lang="en-US" sz="4400" b="1" dirty="0" err="1">
                <a:solidFill>
                  <a:srgbClr val="0000FF"/>
                </a:solidFill>
                <a:latin typeface="Times New Roman" pitchFamily="18" charset="0"/>
              </a:rPr>
              <a:t>Mức</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nước</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giảm</a:t>
            </a:r>
            <a:r>
              <a:rPr lang="en-US" sz="4400" b="1" dirty="0">
                <a:solidFill>
                  <a:srgbClr val="0000FF"/>
                </a:solidFill>
                <a:latin typeface="Times New Roman" pitchFamily="18" charset="0"/>
              </a:rPr>
              <a:t> </a:t>
            </a:r>
            <a:r>
              <a:rPr lang="en-US" sz="4400" b="1" dirty="0" err="1">
                <a:solidFill>
                  <a:srgbClr val="0000FF"/>
                </a:solidFill>
                <a:latin typeface="Times New Roman" pitchFamily="18" charset="0"/>
              </a:rPr>
              <a:t>đi</a:t>
            </a:r>
            <a:endParaRPr lang="en-US" sz="4400" b="1" dirty="0">
              <a:solidFill>
                <a:srgbClr val="0000FF"/>
              </a:solidFill>
              <a:latin typeface="Times New Roman" pitchFamily="18" charset="0"/>
            </a:endParaRPr>
          </a:p>
        </p:txBody>
      </p:sp>
    </p:spTree>
    <p:extLst>
      <p:ext uri="{BB962C8B-B14F-4D97-AF65-F5344CB8AC3E}">
        <p14:creationId xmlns:p14="http://schemas.microsoft.com/office/powerpoint/2010/main" val="19069109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p:cTn id="19" dur="500" fill="hold"/>
                                        <p:tgtEl>
                                          <p:spTgt spid="6"/>
                                        </p:tgtEl>
                                        <p:attrNameLst>
                                          <p:attrName>ppt_w</p:attrName>
                                        </p:attrNameLst>
                                      </p:cBhvr>
                                      <p:tavLst>
                                        <p:tav tm="0">
                                          <p:val>
                                            <p:fltVal val="0"/>
                                          </p:val>
                                        </p:tav>
                                        <p:tav tm="100000">
                                          <p:val>
                                            <p:strVal val="#ppt_w"/>
                                          </p:val>
                                        </p:tav>
                                      </p:tavLst>
                                    </p:anim>
                                    <p:anim calcmode="lin" valueType="num">
                                      <p:cBhvr>
                                        <p:cTn id="20" dur="500" fill="hold"/>
                                        <p:tgtEl>
                                          <p:spTgt spid="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P spid="6"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490</Words>
  <Application>Microsoft Office PowerPoint</Application>
  <PresentationFormat>On-screen Show (4:3)</PresentationFormat>
  <Paragraphs>45</Paragraphs>
  <Slides>15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Times New Roman</vt:lpstr>
      <vt:lpstr>Office Theme</vt:lpstr>
      <vt:lpstr>    </vt:lpstr>
      <vt:lpstr>Kiểm Tra Bài Cũ</vt:lpstr>
      <vt:lpstr>PowerPoint Presentation</vt:lpstr>
      <vt:lpstr>Hoạt Động 1 Tìm Hiểu Về Sự Truyền Nhiệt</vt:lpstr>
      <vt:lpstr>PowerPoint Presentation</vt:lpstr>
      <vt:lpstr>Nêu một số ví dụ về các vật nóng lên hoặc lạnh đi.</vt:lpstr>
      <vt:lpstr>PowerPoint Presentation</vt:lpstr>
      <vt:lpstr>Hoạt Động 2 Tìm Hiểu Sự Co Giãn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HP Folio 1040</cp:lastModifiedBy>
  <cp:revision>14</cp:revision>
  <dcterms:created xsi:type="dcterms:W3CDTF">2017-03-06T11:53:58Z</dcterms:created>
  <dcterms:modified xsi:type="dcterms:W3CDTF">2017-09-16T16:10:17Z</dcterms:modified>
</cp:coreProperties>
</file>